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19"/>
  </p:notesMasterIdLst>
  <p:handoutMasterIdLst>
    <p:handoutMasterId r:id="rId20"/>
  </p:handoutMasterIdLst>
  <p:sldIdLst>
    <p:sldId id="256" r:id="rId5"/>
    <p:sldId id="262" r:id="rId6"/>
    <p:sldId id="264" r:id="rId7"/>
    <p:sldId id="265" r:id="rId8"/>
    <p:sldId id="266" r:id="rId9"/>
    <p:sldId id="267" r:id="rId10"/>
    <p:sldId id="268" r:id="rId11"/>
    <p:sldId id="270" r:id="rId12"/>
    <p:sldId id="272" r:id="rId13"/>
    <p:sldId id="273" r:id="rId14"/>
    <p:sldId id="276" r:id="rId15"/>
    <p:sldId id="274" r:id="rId16"/>
    <p:sldId id="275" r:id="rId17"/>
    <p:sldId id="260"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86" autoAdjust="0"/>
    <p:restoredTop sz="94648" autoAdjust="0"/>
  </p:normalViewPr>
  <p:slideViewPr>
    <p:cSldViewPr snapToGrid="0">
      <p:cViewPr varScale="1">
        <p:scale>
          <a:sx n="80" d="100"/>
          <a:sy n="80" d="100"/>
        </p:scale>
        <p:origin x="792" y="67"/>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4/7/2024</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4/7/2024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14</a:t>
            </a:fld>
            <a:endParaRPr lang="en-US" dirty="0"/>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4/7/2024</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4/7/2024</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4/7/2024</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4/7/2024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4/7/2024</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4/7/2024</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a:ext>
            </a:extLst>
          </a:blip>
          <a:srcRect l="13265" t="9091" r="3502" b="-1"/>
          <a:stretch/>
        </p:blipFill>
        <p:spPr>
          <a:xfrm>
            <a:off x="-2500" y="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3427523" y="4474059"/>
            <a:ext cx="3917949" cy="484822"/>
          </a:xfrm>
        </p:spPr>
        <p:txBody>
          <a:bodyPr>
            <a:normAutofit/>
          </a:bodyPr>
          <a:lstStyle/>
          <a:p>
            <a:r>
              <a:rPr lang="en-US" sz="1800" cap="none" dirty="0">
                <a:solidFill>
                  <a:srgbClr val="7CEBFF"/>
                </a:solidFill>
              </a:rPr>
              <a:t>Presented by:</a:t>
            </a:r>
          </a:p>
        </p:txBody>
      </p:sp>
      <p:sp>
        <p:nvSpPr>
          <p:cNvPr id="4" name="Rectangle 3">
            <a:extLst>
              <a:ext uri="{FF2B5EF4-FFF2-40B4-BE49-F238E27FC236}">
                <a16:creationId xmlns:a16="http://schemas.microsoft.com/office/drawing/2014/main" id="{48E993B3-3A07-4621-818C-6981C5A26AEB}"/>
              </a:ext>
            </a:extLst>
          </p:cNvPr>
          <p:cNvSpPr/>
          <p:nvPr/>
        </p:nvSpPr>
        <p:spPr>
          <a:xfrm>
            <a:off x="0" y="2314382"/>
            <a:ext cx="12191980" cy="8952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257175" y="2277933"/>
            <a:ext cx="12192000" cy="895244"/>
          </a:xfrm>
        </p:spPr>
        <p:txBody>
          <a:bodyPr>
            <a:noAutofit/>
          </a:bodyPr>
          <a:lstStyle/>
          <a:p>
            <a:pPr algn="ctr"/>
            <a:r>
              <a:rPr lang="en-US" sz="4000" b="1" dirty="0">
                <a:solidFill>
                  <a:schemeClr val="bg1"/>
                </a:solidFill>
                <a:latin typeface="Adobe Heiti Std R" panose="020B0400000000000000" pitchFamily="34" charset="-128"/>
                <a:ea typeface="Adobe Heiti Std R" panose="020B0400000000000000" pitchFamily="34" charset="-128"/>
              </a:rPr>
              <a:t>Title: Implement the KNN Classifier</a:t>
            </a:r>
          </a:p>
        </p:txBody>
      </p:sp>
      <p:sp>
        <p:nvSpPr>
          <p:cNvPr id="14" name="Title 1">
            <a:extLst>
              <a:ext uri="{FF2B5EF4-FFF2-40B4-BE49-F238E27FC236}">
                <a16:creationId xmlns:a16="http://schemas.microsoft.com/office/drawing/2014/main" id="{E3BB60FB-745F-4A1C-9D3D-DA28F6C0B527}"/>
              </a:ext>
            </a:extLst>
          </p:cNvPr>
          <p:cNvSpPr txBox="1">
            <a:spLocks/>
          </p:cNvSpPr>
          <p:nvPr/>
        </p:nvSpPr>
        <p:spPr>
          <a:xfrm>
            <a:off x="144142" y="1812322"/>
            <a:ext cx="5136609" cy="48383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000" b="1" dirty="0">
                <a:solidFill>
                  <a:schemeClr val="bg1"/>
                </a:solidFill>
                <a:effectLst>
                  <a:outerShdw blurRad="38100" dist="38100" dir="2700000" algn="tl">
                    <a:srgbClr val="000000">
                      <a:alpha val="43137"/>
                    </a:srgbClr>
                  </a:outerShdw>
                </a:effectLst>
                <a:latin typeface="Adobe Heiti Std R" panose="020B0400000000000000" pitchFamily="34" charset="-128"/>
                <a:ea typeface="Adobe Heiti Std R" panose="020B0400000000000000" pitchFamily="34" charset="-128"/>
              </a:rPr>
              <a:t>Software Engineering Project</a:t>
            </a:r>
          </a:p>
        </p:txBody>
      </p:sp>
      <p:sp>
        <p:nvSpPr>
          <p:cNvPr id="16" name="Subtitle 2">
            <a:extLst>
              <a:ext uri="{FF2B5EF4-FFF2-40B4-BE49-F238E27FC236}">
                <a16:creationId xmlns:a16="http://schemas.microsoft.com/office/drawing/2014/main" id="{7DB5EA1B-DF5D-43E0-9BAA-4F60762A3E8A}"/>
              </a:ext>
            </a:extLst>
          </p:cNvPr>
          <p:cNvSpPr txBox="1">
            <a:spLocks/>
          </p:cNvSpPr>
          <p:nvPr/>
        </p:nvSpPr>
        <p:spPr>
          <a:xfrm>
            <a:off x="3427523" y="4999559"/>
            <a:ext cx="4837222" cy="1141466"/>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r>
              <a:rPr lang="en-US" sz="1400" cap="none" dirty="0">
                <a:solidFill>
                  <a:schemeClr val="bg1"/>
                </a:solidFill>
                <a:latin typeface="Adobe Fan Heiti Std B" panose="020B0700000000000000" pitchFamily="34" charset="-128"/>
                <a:ea typeface="Adobe Fan Heiti Std B" panose="020B0700000000000000" pitchFamily="34" charset="-128"/>
              </a:rPr>
              <a:t>Kashif Hussain       -		1470503</a:t>
            </a:r>
          </a:p>
          <a:p>
            <a:r>
              <a:rPr lang="en-US" sz="1400" cap="none" dirty="0">
                <a:solidFill>
                  <a:schemeClr val="bg1"/>
                </a:solidFill>
                <a:latin typeface="Adobe Fan Heiti Std B" panose="020B0700000000000000" pitchFamily="34" charset="-128"/>
                <a:ea typeface="Adobe Fan Heiti Std B" panose="020B0700000000000000" pitchFamily="34" charset="-128"/>
              </a:rPr>
              <a:t>Fahad Jabbar         -		1502431</a:t>
            </a:r>
          </a:p>
          <a:p>
            <a:r>
              <a:rPr lang="en-US" sz="1400" cap="none" dirty="0">
                <a:solidFill>
                  <a:schemeClr val="bg1"/>
                </a:solidFill>
                <a:latin typeface="Adobe Fan Heiti Std B" panose="020B0700000000000000" pitchFamily="34" charset="-128"/>
                <a:ea typeface="Adobe Fan Heiti Std B" panose="020B0700000000000000" pitchFamily="34" charset="-128"/>
              </a:rPr>
              <a:t>Naila Shaheen       -		1439609</a:t>
            </a:r>
          </a:p>
        </p:txBody>
      </p:sp>
      <p:sp>
        <p:nvSpPr>
          <p:cNvPr id="5" name="Subtitle 2">
            <a:extLst>
              <a:ext uri="{FF2B5EF4-FFF2-40B4-BE49-F238E27FC236}">
                <a16:creationId xmlns:a16="http://schemas.microsoft.com/office/drawing/2014/main" id="{982145DE-EBDD-9618-0948-A8BB8D8F5ECB}"/>
              </a:ext>
            </a:extLst>
          </p:cNvPr>
          <p:cNvSpPr txBox="1">
            <a:spLocks/>
          </p:cNvSpPr>
          <p:nvPr/>
        </p:nvSpPr>
        <p:spPr>
          <a:xfrm>
            <a:off x="7708275" y="5008256"/>
            <a:ext cx="2352033" cy="382101"/>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r>
              <a:rPr lang="en-US" sz="1400" cap="none" dirty="0">
                <a:solidFill>
                  <a:schemeClr val="bg1"/>
                </a:solidFill>
                <a:latin typeface="Adobe Fan Heiti Std B" panose="020B0700000000000000" pitchFamily="34" charset="-128"/>
                <a:ea typeface="Adobe Fan Heiti Std B" panose="020B0700000000000000" pitchFamily="34" charset="-128"/>
              </a:rPr>
              <a:t>Prof. Damir </a:t>
            </a:r>
            <a:r>
              <a:rPr lang="en-US" sz="1400" cap="none" dirty="0" err="1">
                <a:solidFill>
                  <a:schemeClr val="bg1"/>
                </a:solidFill>
                <a:latin typeface="Adobe Fan Heiti Std B" panose="020B0700000000000000" pitchFamily="34" charset="-128"/>
                <a:ea typeface="Adobe Fan Heiti Std B" panose="020B0700000000000000" pitchFamily="34" charset="-128"/>
              </a:rPr>
              <a:t>Dobric</a:t>
            </a:r>
            <a:endParaRPr lang="en-US" sz="1400" cap="none" dirty="0">
              <a:solidFill>
                <a:schemeClr val="bg1"/>
              </a:solidFill>
              <a:latin typeface="Adobe Fan Heiti Std B" panose="020B0700000000000000" pitchFamily="34" charset="-128"/>
              <a:ea typeface="Adobe Fan Heiti Std B" panose="020B0700000000000000" pitchFamily="34" charset="-128"/>
            </a:endParaRPr>
          </a:p>
        </p:txBody>
      </p:sp>
      <p:sp>
        <p:nvSpPr>
          <p:cNvPr id="8" name="Subtitle 2">
            <a:extLst>
              <a:ext uri="{FF2B5EF4-FFF2-40B4-BE49-F238E27FC236}">
                <a16:creationId xmlns:a16="http://schemas.microsoft.com/office/drawing/2014/main" id="{D8BC22B3-34DA-B6D4-6A37-254307FBD455}"/>
              </a:ext>
            </a:extLst>
          </p:cNvPr>
          <p:cNvSpPr txBox="1">
            <a:spLocks/>
          </p:cNvSpPr>
          <p:nvPr/>
        </p:nvSpPr>
        <p:spPr>
          <a:xfrm>
            <a:off x="7596298" y="4520050"/>
            <a:ext cx="3166952" cy="484822"/>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r>
              <a:rPr lang="en-US" sz="1800" cap="none" dirty="0">
                <a:solidFill>
                  <a:srgbClr val="7CEBFF"/>
                </a:solidFill>
              </a:rPr>
              <a:t>Guided by:</a:t>
            </a: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320B9-A639-4D4E-ADA8-9975E73AC0FC}"/>
              </a:ext>
            </a:extLst>
          </p:cNvPr>
          <p:cNvSpPr>
            <a:spLocks noGrp="1"/>
          </p:cNvSpPr>
          <p:nvPr>
            <p:ph type="title"/>
          </p:nvPr>
        </p:nvSpPr>
        <p:spPr/>
        <p:txBody>
          <a:bodyPr/>
          <a:lstStyle/>
          <a:p>
            <a:r>
              <a:rPr lang="en-US" cap="none" dirty="0"/>
              <a:t>KNN Classifier with Spatial Pooler generated SDRs</a:t>
            </a:r>
          </a:p>
        </p:txBody>
      </p:sp>
      <p:sp>
        <p:nvSpPr>
          <p:cNvPr id="5" name="Content Placeholder 2">
            <a:extLst>
              <a:ext uri="{FF2B5EF4-FFF2-40B4-BE49-F238E27FC236}">
                <a16:creationId xmlns:a16="http://schemas.microsoft.com/office/drawing/2014/main" id="{B08F994A-B18C-41DD-AB43-B93C63467C61}"/>
              </a:ext>
            </a:extLst>
          </p:cNvPr>
          <p:cNvSpPr txBox="1">
            <a:spLocks/>
          </p:cNvSpPr>
          <p:nvPr/>
        </p:nvSpPr>
        <p:spPr>
          <a:xfrm>
            <a:off x="6525223" y="4993106"/>
            <a:ext cx="5059517" cy="36071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sz="1200" dirty="0">
                <a:effectLst/>
                <a:latin typeface="Times New Roman" panose="02020603050405020304" pitchFamily="18" charset="0"/>
                <a:ea typeface="宋体" panose="02010600030101010101" pitchFamily="2" charset="-122"/>
              </a:rPr>
              <a:t>KNN classifier prediction when SP generated SDRs are fed</a:t>
            </a:r>
            <a:endParaRPr lang="en-US" sz="1200" dirty="0"/>
          </a:p>
        </p:txBody>
      </p:sp>
      <p:pic>
        <p:nvPicPr>
          <p:cNvPr id="8" name="Picture 7">
            <a:extLst>
              <a:ext uri="{FF2B5EF4-FFF2-40B4-BE49-F238E27FC236}">
                <a16:creationId xmlns:a16="http://schemas.microsoft.com/office/drawing/2014/main" id="{A49427E1-FA7E-B43D-E033-A2F2AAEC6E9E}"/>
              </a:ext>
            </a:extLst>
          </p:cNvPr>
          <p:cNvPicPr>
            <a:picLocks noChangeAspect="1"/>
          </p:cNvPicPr>
          <p:nvPr/>
        </p:nvPicPr>
        <p:blipFill>
          <a:blip r:embed="rId2"/>
          <a:stretch>
            <a:fillRect/>
          </a:stretch>
        </p:blipFill>
        <p:spPr>
          <a:xfrm>
            <a:off x="6525223" y="2265711"/>
            <a:ext cx="4838614" cy="2615336"/>
          </a:xfrm>
          <a:prstGeom prst="rect">
            <a:avLst/>
          </a:prstGeom>
        </p:spPr>
      </p:pic>
      <p:pic>
        <p:nvPicPr>
          <p:cNvPr id="10" name="Picture 9">
            <a:extLst>
              <a:ext uri="{FF2B5EF4-FFF2-40B4-BE49-F238E27FC236}">
                <a16:creationId xmlns:a16="http://schemas.microsoft.com/office/drawing/2014/main" id="{DD6C9F5E-A254-C808-953D-2A95288D8891}"/>
              </a:ext>
            </a:extLst>
          </p:cNvPr>
          <p:cNvPicPr>
            <a:picLocks noChangeAspect="1"/>
          </p:cNvPicPr>
          <p:nvPr/>
        </p:nvPicPr>
        <p:blipFill>
          <a:blip r:embed="rId2"/>
          <a:stretch>
            <a:fillRect/>
          </a:stretch>
        </p:blipFill>
        <p:spPr>
          <a:xfrm>
            <a:off x="828163" y="2238127"/>
            <a:ext cx="5220844" cy="2670504"/>
          </a:xfrm>
          <a:prstGeom prst="rect">
            <a:avLst/>
          </a:prstGeom>
        </p:spPr>
      </p:pic>
      <p:sp>
        <p:nvSpPr>
          <p:cNvPr id="12" name="TextBox 11">
            <a:extLst>
              <a:ext uri="{FF2B5EF4-FFF2-40B4-BE49-F238E27FC236}">
                <a16:creationId xmlns:a16="http://schemas.microsoft.com/office/drawing/2014/main" id="{BDC946B4-BFCA-84CC-F889-BF74F36FD2B4}"/>
              </a:ext>
            </a:extLst>
          </p:cNvPr>
          <p:cNvSpPr txBox="1"/>
          <p:nvPr/>
        </p:nvSpPr>
        <p:spPr>
          <a:xfrm>
            <a:off x="1491915" y="5076825"/>
            <a:ext cx="3213435" cy="276999"/>
          </a:xfrm>
          <a:prstGeom prst="rect">
            <a:avLst/>
          </a:prstGeom>
          <a:noFill/>
        </p:spPr>
        <p:txBody>
          <a:bodyPr wrap="square">
            <a:spAutoFit/>
          </a:bodyPr>
          <a:lstStyle/>
          <a:p>
            <a:r>
              <a:rPr lang="en-US" sz="1200" dirty="0">
                <a:effectLst/>
                <a:latin typeface="Times New Roman" panose="02020603050405020304" pitchFamily="18" charset="0"/>
                <a:ea typeface="宋体" panose="02010600030101010101" pitchFamily="2" charset="-122"/>
              </a:rPr>
              <a:t>Results for 5-fold cross validation</a:t>
            </a:r>
            <a:endParaRPr lang="en-US" sz="1200" dirty="0"/>
          </a:p>
        </p:txBody>
      </p:sp>
    </p:spTree>
    <p:extLst>
      <p:ext uri="{BB962C8B-B14F-4D97-AF65-F5344CB8AC3E}">
        <p14:creationId xmlns:p14="http://schemas.microsoft.com/office/powerpoint/2010/main" val="2463252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320B9-A639-4D4E-ADA8-9975E73AC0FC}"/>
              </a:ext>
            </a:extLst>
          </p:cNvPr>
          <p:cNvSpPr>
            <a:spLocks noGrp="1"/>
          </p:cNvSpPr>
          <p:nvPr>
            <p:ph type="title"/>
          </p:nvPr>
        </p:nvSpPr>
        <p:spPr/>
        <p:txBody>
          <a:bodyPr/>
          <a:lstStyle/>
          <a:p>
            <a:r>
              <a:rPr lang="en-US" cap="none" dirty="0"/>
              <a:t>KNN Classifier with Spatial Pooler generated SDRs</a:t>
            </a:r>
          </a:p>
        </p:txBody>
      </p:sp>
      <p:graphicFrame>
        <p:nvGraphicFramePr>
          <p:cNvPr id="3" name="Table 2">
            <a:extLst>
              <a:ext uri="{FF2B5EF4-FFF2-40B4-BE49-F238E27FC236}">
                <a16:creationId xmlns:a16="http://schemas.microsoft.com/office/drawing/2014/main" id="{81552745-9EB2-D519-4C2A-F8BAD54EC0C8}"/>
              </a:ext>
            </a:extLst>
          </p:cNvPr>
          <p:cNvGraphicFramePr>
            <a:graphicFrameLocks noGrp="1"/>
          </p:cNvGraphicFramePr>
          <p:nvPr>
            <p:extLst>
              <p:ext uri="{D42A27DB-BD31-4B8C-83A1-F6EECF244321}">
                <p14:modId xmlns:p14="http://schemas.microsoft.com/office/powerpoint/2010/main" val="1381250293"/>
              </p:ext>
            </p:extLst>
          </p:nvPr>
        </p:nvGraphicFramePr>
        <p:xfrm>
          <a:off x="6867525" y="2551837"/>
          <a:ext cx="4248150" cy="2644776"/>
        </p:xfrm>
        <a:graphic>
          <a:graphicData uri="http://schemas.openxmlformats.org/drawingml/2006/table">
            <a:tbl>
              <a:tblPr firstRow="1" firstCol="1" bandRow="1">
                <a:tableStyleId>{5C22544A-7EE6-4342-B048-85BDC9FD1C3A}</a:tableStyleId>
              </a:tblPr>
              <a:tblGrid>
                <a:gridCol w="1270854">
                  <a:extLst>
                    <a:ext uri="{9D8B030D-6E8A-4147-A177-3AD203B41FA5}">
                      <a16:colId xmlns:a16="http://schemas.microsoft.com/office/drawing/2014/main" val="4228996692"/>
                    </a:ext>
                  </a:extLst>
                </a:gridCol>
                <a:gridCol w="2977296">
                  <a:extLst>
                    <a:ext uri="{9D8B030D-6E8A-4147-A177-3AD203B41FA5}">
                      <a16:colId xmlns:a16="http://schemas.microsoft.com/office/drawing/2014/main" val="3166239739"/>
                    </a:ext>
                  </a:extLst>
                </a:gridCol>
              </a:tblGrid>
              <a:tr h="661194">
                <a:tc>
                  <a:txBody>
                    <a:bodyPr/>
                    <a:lstStyle/>
                    <a:p>
                      <a:pPr marL="0" marR="0" algn="just">
                        <a:lnSpc>
                          <a:spcPct val="95000"/>
                        </a:lnSpc>
                        <a:spcBef>
                          <a:spcPts val="0"/>
                        </a:spcBef>
                        <a:spcAft>
                          <a:spcPts val="0"/>
                        </a:spcAft>
                      </a:pPr>
                      <a:r>
                        <a:rPr lang="en-US" sz="1000">
                          <a:effectLst/>
                        </a:rPr>
                        <a:t>Value of k</a:t>
                      </a:r>
                    </a:p>
                    <a:p>
                      <a:pPr marL="0" marR="0" algn="just">
                        <a:lnSpc>
                          <a:spcPct val="95000"/>
                        </a:lnSpc>
                        <a:spcBef>
                          <a:spcPts val="0"/>
                        </a:spcBef>
                        <a:spcAft>
                          <a:spcPts val="0"/>
                        </a:spcAft>
                      </a:pPr>
                      <a:r>
                        <a:rPr lang="en-US" sz="1000">
                          <a:effectLst/>
                        </a:rPr>
                        <a:t>(integer)</a:t>
                      </a:r>
                      <a:endParaRPr lang="en-US" sz="1000">
                        <a:effectLst/>
                        <a:latin typeface="Times New Roman" panose="02020603050405020304" pitchFamily="18" charset="0"/>
                        <a:ea typeface="宋体" panose="02010600030101010101" pitchFamily="2" charset="-122"/>
                      </a:endParaRPr>
                    </a:p>
                  </a:txBody>
                  <a:tcPr marL="68580" marR="68580" marT="0" marB="0"/>
                </a:tc>
                <a:tc>
                  <a:txBody>
                    <a:bodyPr/>
                    <a:lstStyle/>
                    <a:p>
                      <a:pPr marL="0" marR="0" algn="just">
                        <a:lnSpc>
                          <a:spcPct val="95000"/>
                        </a:lnSpc>
                        <a:spcBef>
                          <a:spcPts val="0"/>
                        </a:spcBef>
                        <a:spcAft>
                          <a:spcPts val="0"/>
                        </a:spcAft>
                      </a:pPr>
                      <a:r>
                        <a:rPr lang="en-US" sz="1000">
                          <a:effectLst/>
                        </a:rPr>
                        <a:t>Accuracy of prediction in percentage (%)</a:t>
                      </a:r>
                      <a:endParaRPr lang="en-US" sz="10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416640815"/>
                  </a:ext>
                </a:extLst>
              </a:tr>
              <a:tr h="330597">
                <a:tc>
                  <a:txBody>
                    <a:bodyPr/>
                    <a:lstStyle/>
                    <a:p>
                      <a:pPr marL="0" marR="0" algn="just">
                        <a:lnSpc>
                          <a:spcPct val="95000"/>
                        </a:lnSpc>
                        <a:spcBef>
                          <a:spcPts val="0"/>
                        </a:spcBef>
                        <a:spcAft>
                          <a:spcPts val="0"/>
                        </a:spcAft>
                      </a:pPr>
                      <a:r>
                        <a:rPr lang="en-US" sz="1000">
                          <a:effectLst/>
                        </a:rPr>
                        <a:t>1</a:t>
                      </a:r>
                      <a:endParaRPr lang="en-US" sz="1000">
                        <a:effectLst/>
                        <a:latin typeface="Times New Roman" panose="02020603050405020304" pitchFamily="18" charset="0"/>
                        <a:ea typeface="宋体" panose="02010600030101010101" pitchFamily="2" charset="-122"/>
                      </a:endParaRPr>
                    </a:p>
                  </a:txBody>
                  <a:tcPr marL="68580" marR="68580" marT="0" marB="0"/>
                </a:tc>
                <a:tc>
                  <a:txBody>
                    <a:bodyPr/>
                    <a:lstStyle/>
                    <a:p>
                      <a:pPr marL="0" marR="0" algn="just">
                        <a:lnSpc>
                          <a:spcPct val="95000"/>
                        </a:lnSpc>
                        <a:spcBef>
                          <a:spcPts val="0"/>
                        </a:spcBef>
                        <a:spcAft>
                          <a:spcPts val="0"/>
                        </a:spcAft>
                      </a:pPr>
                      <a:r>
                        <a:rPr lang="en-US" sz="1000">
                          <a:effectLst/>
                        </a:rPr>
                        <a:t>100</a:t>
                      </a:r>
                      <a:endParaRPr lang="en-US" sz="10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84020554"/>
                  </a:ext>
                </a:extLst>
              </a:tr>
              <a:tr h="330597">
                <a:tc>
                  <a:txBody>
                    <a:bodyPr/>
                    <a:lstStyle/>
                    <a:p>
                      <a:pPr marL="0" marR="0" algn="just">
                        <a:lnSpc>
                          <a:spcPct val="95000"/>
                        </a:lnSpc>
                        <a:spcBef>
                          <a:spcPts val="0"/>
                        </a:spcBef>
                        <a:spcAft>
                          <a:spcPts val="0"/>
                        </a:spcAft>
                      </a:pPr>
                      <a:r>
                        <a:rPr lang="en-US" sz="1000">
                          <a:effectLst/>
                        </a:rPr>
                        <a:t>2</a:t>
                      </a:r>
                      <a:endParaRPr lang="en-US" sz="1000">
                        <a:effectLst/>
                        <a:latin typeface="Times New Roman" panose="02020603050405020304" pitchFamily="18" charset="0"/>
                        <a:ea typeface="宋体" panose="02010600030101010101" pitchFamily="2" charset="-122"/>
                      </a:endParaRPr>
                    </a:p>
                  </a:txBody>
                  <a:tcPr marL="68580" marR="68580" marT="0" marB="0"/>
                </a:tc>
                <a:tc>
                  <a:txBody>
                    <a:bodyPr/>
                    <a:lstStyle/>
                    <a:p>
                      <a:pPr marL="0" marR="0" algn="just">
                        <a:lnSpc>
                          <a:spcPct val="95000"/>
                        </a:lnSpc>
                        <a:spcBef>
                          <a:spcPts val="0"/>
                        </a:spcBef>
                        <a:spcAft>
                          <a:spcPts val="0"/>
                        </a:spcAft>
                      </a:pPr>
                      <a:r>
                        <a:rPr lang="en-US" sz="1000">
                          <a:effectLst/>
                        </a:rPr>
                        <a:t>100</a:t>
                      </a:r>
                      <a:endParaRPr lang="en-US" sz="10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630059947"/>
                  </a:ext>
                </a:extLst>
              </a:tr>
              <a:tr h="330597">
                <a:tc>
                  <a:txBody>
                    <a:bodyPr/>
                    <a:lstStyle/>
                    <a:p>
                      <a:pPr marL="0" marR="0" algn="just">
                        <a:lnSpc>
                          <a:spcPct val="95000"/>
                        </a:lnSpc>
                        <a:spcBef>
                          <a:spcPts val="0"/>
                        </a:spcBef>
                        <a:spcAft>
                          <a:spcPts val="0"/>
                        </a:spcAft>
                      </a:pPr>
                      <a:r>
                        <a:rPr lang="en-US" sz="1000">
                          <a:effectLst/>
                        </a:rPr>
                        <a:t>3</a:t>
                      </a:r>
                      <a:endParaRPr lang="en-US" sz="1000">
                        <a:effectLst/>
                        <a:latin typeface="Times New Roman" panose="02020603050405020304" pitchFamily="18" charset="0"/>
                        <a:ea typeface="宋体" panose="02010600030101010101" pitchFamily="2" charset="-122"/>
                      </a:endParaRPr>
                    </a:p>
                  </a:txBody>
                  <a:tcPr marL="68580" marR="68580" marT="0" marB="0"/>
                </a:tc>
                <a:tc>
                  <a:txBody>
                    <a:bodyPr/>
                    <a:lstStyle/>
                    <a:p>
                      <a:pPr marL="0" marR="0" algn="just">
                        <a:lnSpc>
                          <a:spcPct val="95000"/>
                        </a:lnSpc>
                        <a:spcBef>
                          <a:spcPts val="0"/>
                        </a:spcBef>
                        <a:spcAft>
                          <a:spcPts val="0"/>
                        </a:spcAft>
                      </a:pPr>
                      <a:r>
                        <a:rPr lang="en-US" sz="1000" dirty="0">
                          <a:effectLst/>
                        </a:rPr>
                        <a:t>100</a:t>
                      </a:r>
                      <a:endParaRPr lang="en-US" sz="10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699206993"/>
                  </a:ext>
                </a:extLst>
              </a:tr>
              <a:tr h="330597">
                <a:tc>
                  <a:txBody>
                    <a:bodyPr/>
                    <a:lstStyle/>
                    <a:p>
                      <a:pPr marL="0" marR="0" algn="just">
                        <a:lnSpc>
                          <a:spcPct val="95000"/>
                        </a:lnSpc>
                        <a:spcBef>
                          <a:spcPts val="0"/>
                        </a:spcBef>
                        <a:spcAft>
                          <a:spcPts val="0"/>
                        </a:spcAft>
                      </a:pPr>
                      <a:r>
                        <a:rPr lang="en-US" sz="1000">
                          <a:effectLst/>
                        </a:rPr>
                        <a:t>4</a:t>
                      </a:r>
                      <a:endParaRPr lang="en-US" sz="1000">
                        <a:effectLst/>
                        <a:latin typeface="Times New Roman" panose="02020603050405020304" pitchFamily="18" charset="0"/>
                        <a:ea typeface="宋体" panose="02010600030101010101" pitchFamily="2" charset="-122"/>
                      </a:endParaRPr>
                    </a:p>
                  </a:txBody>
                  <a:tcPr marL="68580" marR="68580" marT="0" marB="0"/>
                </a:tc>
                <a:tc>
                  <a:txBody>
                    <a:bodyPr/>
                    <a:lstStyle/>
                    <a:p>
                      <a:pPr marL="0" marR="0" algn="just">
                        <a:lnSpc>
                          <a:spcPct val="95000"/>
                        </a:lnSpc>
                        <a:spcBef>
                          <a:spcPts val="0"/>
                        </a:spcBef>
                        <a:spcAft>
                          <a:spcPts val="0"/>
                        </a:spcAft>
                      </a:pPr>
                      <a:r>
                        <a:rPr lang="en-US" sz="1000">
                          <a:effectLst/>
                        </a:rPr>
                        <a:t>100</a:t>
                      </a:r>
                      <a:endParaRPr lang="en-US" sz="10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336238457"/>
                  </a:ext>
                </a:extLst>
              </a:tr>
              <a:tr h="330597">
                <a:tc>
                  <a:txBody>
                    <a:bodyPr/>
                    <a:lstStyle/>
                    <a:p>
                      <a:pPr marL="0" marR="0" algn="just">
                        <a:lnSpc>
                          <a:spcPct val="95000"/>
                        </a:lnSpc>
                        <a:spcBef>
                          <a:spcPts val="0"/>
                        </a:spcBef>
                        <a:spcAft>
                          <a:spcPts val="0"/>
                        </a:spcAft>
                      </a:pPr>
                      <a:r>
                        <a:rPr lang="en-US" sz="1000">
                          <a:effectLst/>
                        </a:rPr>
                        <a:t>5</a:t>
                      </a:r>
                      <a:endParaRPr lang="en-US" sz="1000">
                        <a:effectLst/>
                        <a:latin typeface="Times New Roman" panose="02020603050405020304" pitchFamily="18" charset="0"/>
                        <a:ea typeface="宋体" panose="02010600030101010101" pitchFamily="2" charset="-122"/>
                      </a:endParaRPr>
                    </a:p>
                  </a:txBody>
                  <a:tcPr marL="68580" marR="68580" marT="0" marB="0"/>
                </a:tc>
                <a:tc>
                  <a:txBody>
                    <a:bodyPr/>
                    <a:lstStyle/>
                    <a:p>
                      <a:pPr marL="0" marR="0" algn="just">
                        <a:lnSpc>
                          <a:spcPct val="95000"/>
                        </a:lnSpc>
                        <a:spcBef>
                          <a:spcPts val="0"/>
                        </a:spcBef>
                        <a:spcAft>
                          <a:spcPts val="0"/>
                        </a:spcAft>
                      </a:pPr>
                      <a:r>
                        <a:rPr lang="en-US" sz="1000">
                          <a:effectLst/>
                        </a:rPr>
                        <a:t>89</a:t>
                      </a:r>
                      <a:endParaRPr lang="en-US" sz="10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188232866"/>
                  </a:ext>
                </a:extLst>
              </a:tr>
              <a:tr h="330597">
                <a:tc>
                  <a:txBody>
                    <a:bodyPr/>
                    <a:lstStyle/>
                    <a:p>
                      <a:pPr marL="0" marR="0" algn="just">
                        <a:lnSpc>
                          <a:spcPct val="95000"/>
                        </a:lnSpc>
                        <a:spcBef>
                          <a:spcPts val="0"/>
                        </a:spcBef>
                        <a:spcAft>
                          <a:spcPts val="0"/>
                        </a:spcAft>
                      </a:pPr>
                      <a:r>
                        <a:rPr lang="en-US" sz="1000">
                          <a:effectLst/>
                        </a:rPr>
                        <a:t>6</a:t>
                      </a:r>
                      <a:endParaRPr lang="en-US" sz="1000">
                        <a:effectLst/>
                        <a:latin typeface="Times New Roman" panose="02020603050405020304" pitchFamily="18" charset="0"/>
                        <a:ea typeface="宋体" panose="02010600030101010101" pitchFamily="2" charset="-122"/>
                      </a:endParaRPr>
                    </a:p>
                  </a:txBody>
                  <a:tcPr marL="68580" marR="68580" marT="0" marB="0"/>
                </a:tc>
                <a:tc>
                  <a:txBody>
                    <a:bodyPr/>
                    <a:lstStyle/>
                    <a:p>
                      <a:pPr marL="0" marR="0" algn="just">
                        <a:lnSpc>
                          <a:spcPct val="95000"/>
                        </a:lnSpc>
                        <a:spcBef>
                          <a:spcPts val="0"/>
                        </a:spcBef>
                        <a:spcAft>
                          <a:spcPts val="0"/>
                        </a:spcAft>
                      </a:pPr>
                      <a:r>
                        <a:rPr lang="en-US" sz="1000" dirty="0">
                          <a:effectLst/>
                        </a:rPr>
                        <a:t>85</a:t>
                      </a:r>
                      <a:endParaRPr lang="en-US" sz="10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985664896"/>
                  </a:ext>
                </a:extLst>
              </a:tr>
            </a:tbl>
          </a:graphicData>
        </a:graphic>
      </p:graphicFrame>
      <p:sp>
        <p:nvSpPr>
          <p:cNvPr id="6" name="TextBox 5">
            <a:extLst>
              <a:ext uri="{FF2B5EF4-FFF2-40B4-BE49-F238E27FC236}">
                <a16:creationId xmlns:a16="http://schemas.microsoft.com/office/drawing/2014/main" id="{E27AA6BB-9D40-5BD7-0EA0-E9955BA20CC1}"/>
              </a:ext>
            </a:extLst>
          </p:cNvPr>
          <p:cNvSpPr txBox="1"/>
          <p:nvPr/>
        </p:nvSpPr>
        <p:spPr>
          <a:xfrm>
            <a:off x="581192" y="2550974"/>
            <a:ext cx="4743284" cy="2031325"/>
          </a:xfrm>
          <a:prstGeom prst="rect">
            <a:avLst/>
          </a:prstGeom>
          <a:noFill/>
        </p:spPr>
        <p:txBody>
          <a:bodyPr wrap="square">
            <a:spAutoFit/>
          </a:bodyPr>
          <a:lstStyle/>
          <a:p>
            <a:pPr marL="285750" indent="-285750" algn="just">
              <a:buFont typeface="Courier New" panose="02070309020205020404" pitchFamily="49" charset="0"/>
              <a:buChar char="o"/>
            </a:pPr>
            <a:r>
              <a:rPr lang="en-US" sz="1400" dirty="0">
                <a:effectLst/>
                <a:latin typeface="Times New Roman" panose="02020603050405020304" pitchFamily="18" charset="0"/>
                <a:ea typeface="宋体" panose="02010600030101010101" pitchFamily="2" charset="-122"/>
              </a:rPr>
              <a:t>The accuracy of the KNN model is closely tied to the choice of the k parameter, and finding the optimal value of k is an important step in the model development process. </a:t>
            </a:r>
          </a:p>
          <a:p>
            <a:pPr marL="285750" indent="-285750" algn="just">
              <a:buFont typeface="Courier New" panose="02070309020205020404" pitchFamily="49" charset="0"/>
              <a:buChar char="o"/>
            </a:pPr>
            <a:r>
              <a:rPr lang="en-US" sz="1400" dirty="0">
                <a:effectLst/>
                <a:latin typeface="Times New Roman" panose="02020603050405020304" pitchFamily="18" charset="0"/>
                <a:ea typeface="宋体" panose="02010600030101010101" pitchFamily="2" charset="-122"/>
              </a:rPr>
              <a:t>The optimal value of k is typically determined through a process of cross-validation or other model selection technique-s, as it can vary depending on the specific dataset and problem at hand. </a:t>
            </a:r>
          </a:p>
          <a:p>
            <a:pPr marL="285750" indent="-285750" algn="just">
              <a:buFont typeface="Courier New" panose="02070309020205020404" pitchFamily="49" charset="0"/>
              <a:buChar char="o"/>
            </a:pPr>
            <a:r>
              <a:rPr lang="en-US" sz="1400" dirty="0">
                <a:latin typeface="Times New Roman" panose="02020603050405020304" pitchFamily="18" charset="0"/>
                <a:ea typeface="宋体" panose="02010600030101010101" pitchFamily="2" charset="-122"/>
              </a:rPr>
              <a:t>The figure shows the trade off and impact evaluation for values of k on KNN classifier results.</a:t>
            </a:r>
            <a:endParaRPr lang="en-US" sz="1400" dirty="0"/>
          </a:p>
        </p:txBody>
      </p:sp>
      <p:sp>
        <p:nvSpPr>
          <p:cNvPr id="9" name="TextBox 8">
            <a:extLst>
              <a:ext uri="{FF2B5EF4-FFF2-40B4-BE49-F238E27FC236}">
                <a16:creationId xmlns:a16="http://schemas.microsoft.com/office/drawing/2014/main" id="{C3EDFEFB-260E-C087-8AAC-CBA2ACBC551E}"/>
              </a:ext>
            </a:extLst>
          </p:cNvPr>
          <p:cNvSpPr txBox="1"/>
          <p:nvPr/>
        </p:nvSpPr>
        <p:spPr>
          <a:xfrm>
            <a:off x="7639050" y="5263288"/>
            <a:ext cx="2705100" cy="280262"/>
          </a:xfrm>
          <a:prstGeom prst="rect">
            <a:avLst/>
          </a:prstGeom>
          <a:noFill/>
        </p:spPr>
        <p:txBody>
          <a:bodyPr wrap="square">
            <a:spAutoFit/>
          </a:bodyPr>
          <a:lstStyle/>
          <a:p>
            <a:r>
              <a:rPr lang="en-US" sz="1200" dirty="0">
                <a:effectLst/>
                <a:latin typeface="Times New Roman" panose="02020603050405020304" pitchFamily="18" charset="0"/>
                <a:ea typeface="宋体" panose="02010600030101010101" pitchFamily="2" charset="-122"/>
              </a:rPr>
              <a:t>Impact of k on the accuracy of the model</a:t>
            </a:r>
            <a:endParaRPr lang="en-US" sz="1200" dirty="0"/>
          </a:p>
        </p:txBody>
      </p:sp>
    </p:spTree>
    <p:extLst>
      <p:ext uri="{BB962C8B-B14F-4D97-AF65-F5344CB8AC3E}">
        <p14:creationId xmlns:p14="http://schemas.microsoft.com/office/powerpoint/2010/main" val="2802974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320B9-A639-4D4E-ADA8-9975E73AC0FC}"/>
              </a:ext>
            </a:extLst>
          </p:cNvPr>
          <p:cNvSpPr>
            <a:spLocks noGrp="1"/>
          </p:cNvSpPr>
          <p:nvPr>
            <p:ph type="title"/>
          </p:nvPr>
        </p:nvSpPr>
        <p:spPr/>
        <p:txBody>
          <a:bodyPr/>
          <a:lstStyle/>
          <a:p>
            <a:r>
              <a:rPr lang="en-US" cap="none" dirty="0"/>
              <a:t>KNN Classifier with Spatial Pooler generated SDRs - Unit Testing</a:t>
            </a:r>
          </a:p>
        </p:txBody>
      </p:sp>
      <p:pic>
        <p:nvPicPr>
          <p:cNvPr id="3" name="Picture 2">
            <a:extLst>
              <a:ext uri="{FF2B5EF4-FFF2-40B4-BE49-F238E27FC236}">
                <a16:creationId xmlns:a16="http://schemas.microsoft.com/office/drawing/2014/main" id="{5477AA10-4B88-C769-CD29-7AD326550CC9}"/>
              </a:ext>
            </a:extLst>
          </p:cNvPr>
          <p:cNvPicPr>
            <a:picLocks noChangeAspect="1"/>
          </p:cNvPicPr>
          <p:nvPr/>
        </p:nvPicPr>
        <p:blipFill>
          <a:blip r:embed="rId2"/>
          <a:stretch>
            <a:fillRect/>
          </a:stretch>
        </p:blipFill>
        <p:spPr>
          <a:xfrm>
            <a:off x="1945035" y="2117242"/>
            <a:ext cx="7920930" cy="4038602"/>
          </a:xfrm>
          <a:prstGeom prst="rect">
            <a:avLst/>
          </a:prstGeom>
        </p:spPr>
      </p:pic>
      <p:sp>
        <p:nvSpPr>
          <p:cNvPr id="6" name="TextBox 5">
            <a:extLst>
              <a:ext uri="{FF2B5EF4-FFF2-40B4-BE49-F238E27FC236}">
                <a16:creationId xmlns:a16="http://schemas.microsoft.com/office/drawing/2014/main" id="{70DB0A1C-A4F4-1376-7ED0-220798952010}"/>
              </a:ext>
            </a:extLst>
          </p:cNvPr>
          <p:cNvSpPr txBox="1"/>
          <p:nvPr/>
        </p:nvSpPr>
        <p:spPr>
          <a:xfrm>
            <a:off x="4295775" y="6155845"/>
            <a:ext cx="3448050" cy="276999"/>
          </a:xfrm>
          <a:prstGeom prst="rect">
            <a:avLst/>
          </a:prstGeom>
          <a:noFill/>
        </p:spPr>
        <p:txBody>
          <a:bodyPr wrap="square">
            <a:spAutoFit/>
          </a:bodyPr>
          <a:lstStyle/>
          <a:p>
            <a:r>
              <a:rPr lang="en-US" sz="1200" dirty="0">
                <a:effectLst/>
                <a:latin typeface="Times New Roman" panose="02020603050405020304" pitchFamily="18" charset="0"/>
                <a:ea typeface="宋体" panose="02010600030101010101" pitchFamily="2" charset="-122"/>
              </a:rPr>
              <a:t>Unit tests for KNN classifier on SP generated SRDs</a:t>
            </a:r>
            <a:endParaRPr lang="en-US" sz="1200" dirty="0"/>
          </a:p>
        </p:txBody>
      </p:sp>
    </p:spTree>
    <p:extLst>
      <p:ext uri="{BB962C8B-B14F-4D97-AF65-F5344CB8AC3E}">
        <p14:creationId xmlns:p14="http://schemas.microsoft.com/office/powerpoint/2010/main" val="24556795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320B9-A639-4D4E-ADA8-9975E73AC0FC}"/>
              </a:ext>
            </a:extLst>
          </p:cNvPr>
          <p:cNvSpPr>
            <a:spLocks noGrp="1"/>
          </p:cNvSpPr>
          <p:nvPr>
            <p:ph type="title"/>
          </p:nvPr>
        </p:nvSpPr>
        <p:spPr/>
        <p:txBody>
          <a:bodyPr/>
          <a:lstStyle/>
          <a:p>
            <a:r>
              <a:rPr lang="en-US" cap="none" dirty="0"/>
              <a:t>Conclusions</a:t>
            </a:r>
          </a:p>
        </p:txBody>
      </p:sp>
      <p:sp>
        <p:nvSpPr>
          <p:cNvPr id="4" name="TextBox 3">
            <a:extLst>
              <a:ext uri="{FF2B5EF4-FFF2-40B4-BE49-F238E27FC236}">
                <a16:creationId xmlns:a16="http://schemas.microsoft.com/office/drawing/2014/main" id="{CD1DC604-6DED-38EA-0BD1-67132F7E4FE8}"/>
              </a:ext>
            </a:extLst>
          </p:cNvPr>
          <p:cNvSpPr txBox="1"/>
          <p:nvPr/>
        </p:nvSpPr>
        <p:spPr>
          <a:xfrm>
            <a:off x="581192" y="2046521"/>
            <a:ext cx="10305883" cy="2242152"/>
          </a:xfrm>
          <a:prstGeom prst="rect">
            <a:avLst/>
          </a:prstGeom>
          <a:noFill/>
        </p:spPr>
        <p:txBody>
          <a:bodyPr wrap="square" rtlCol="0">
            <a:spAutoFit/>
          </a:bodyPr>
          <a:lstStyle/>
          <a:p>
            <a:pPr marL="285750" marR="0" indent="-285750" algn="just">
              <a:lnSpc>
                <a:spcPct val="95000"/>
              </a:lnSpc>
              <a:spcBef>
                <a:spcPts val="0"/>
              </a:spcBef>
              <a:spcAft>
                <a:spcPts val="600"/>
              </a:spcAft>
              <a:buClr>
                <a:schemeClr val="accent3"/>
              </a:buClr>
              <a:buFont typeface="Courier New" panose="02070309020205020404" pitchFamily="49" charset="0"/>
              <a:buChar char="o"/>
            </a:pPr>
            <a:r>
              <a:rPr lang="en-US" sz="1400" dirty="0">
                <a:effectLst/>
                <a:latin typeface="Times New Roman" panose="02020603050405020304" pitchFamily="18" charset="0"/>
                <a:ea typeface="宋体" panose="02010600030101010101" pitchFamily="2" charset="-122"/>
              </a:rPr>
              <a:t>The research introduces K-Nearest Neighbors (KNN) classification within the Neocortex API framework, inspired by neocortical information processing.</a:t>
            </a:r>
          </a:p>
          <a:p>
            <a:pPr marL="285750" marR="0" indent="-285750" algn="just">
              <a:lnSpc>
                <a:spcPct val="95000"/>
              </a:lnSpc>
              <a:spcBef>
                <a:spcPts val="0"/>
              </a:spcBef>
              <a:spcAft>
                <a:spcPts val="600"/>
              </a:spcAft>
              <a:buClr>
                <a:schemeClr val="accent3"/>
              </a:buClr>
              <a:buFont typeface="Courier New" panose="02070309020205020404" pitchFamily="49" charset="0"/>
              <a:buChar char="o"/>
            </a:pPr>
            <a:r>
              <a:rPr lang="en-US" sz="1400" dirty="0">
                <a:effectLst/>
                <a:latin typeface="Times New Roman" panose="02020603050405020304" pitchFamily="18" charset="0"/>
                <a:ea typeface="宋体" panose="02010600030101010101" pitchFamily="2" charset="-122"/>
              </a:rPr>
              <a:t>By integrating spatial pooling and hierarchical temporal memory (HTM), the method enhances the classification of sequential data streams. </a:t>
            </a:r>
          </a:p>
          <a:p>
            <a:pPr marL="285750" marR="0" indent="-285750" algn="just">
              <a:lnSpc>
                <a:spcPct val="95000"/>
              </a:lnSpc>
              <a:spcBef>
                <a:spcPts val="0"/>
              </a:spcBef>
              <a:spcAft>
                <a:spcPts val="600"/>
              </a:spcAft>
              <a:buClr>
                <a:schemeClr val="accent3"/>
              </a:buClr>
              <a:buFont typeface="Courier New" panose="02070309020205020404" pitchFamily="49" charset="0"/>
              <a:buChar char="o"/>
            </a:pPr>
            <a:r>
              <a:rPr lang="en-US" sz="1400" dirty="0">
                <a:effectLst/>
                <a:latin typeface="Times New Roman" panose="02020603050405020304" pitchFamily="18" charset="0"/>
                <a:ea typeface="宋体" panose="02010600030101010101" pitchFamily="2" charset="-122"/>
              </a:rPr>
              <a:t>Through rigorous testing and integration with the Neocortex API, the study consistently demonstrates the model's effectiveness, achieving a commendable 90% accuracy rate across varied scenarios.</a:t>
            </a:r>
          </a:p>
          <a:p>
            <a:pPr marL="285750" marR="0" indent="-285750" algn="just">
              <a:lnSpc>
                <a:spcPct val="95000"/>
              </a:lnSpc>
              <a:spcBef>
                <a:spcPts val="0"/>
              </a:spcBef>
              <a:spcAft>
                <a:spcPts val="600"/>
              </a:spcAft>
              <a:buClr>
                <a:schemeClr val="accent3"/>
              </a:buClr>
              <a:buFont typeface="Courier New" panose="02070309020205020404" pitchFamily="49" charset="0"/>
              <a:buChar char="o"/>
            </a:pPr>
            <a:r>
              <a:rPr lang="en-US" sz="1400" dirty="0">
                <a:effectLst/>
                <a:latin typeface="Times New Roman" panose="02020603050405020304" pitchFamily="18" charset="0"/>
                <a:ea typeface="宋体" panose="02010600030101010101" pitchFamily="2" charset="-122"/>
              </a:rPr>
              <a:t>These findings underscore the potential of neuromorphic-inspired frameworks in advancing sequential data analysis. </a:t>
            </a:r>
          </a:p>
          <a:p>
            <a:pPr marL="285750" marR="0" indent="-285750" algn="just">
              <a:lnSpc>
                <a:spcPct val="95000"/>
              </a:lnSpc>
              <a:spcBef>
                <a:spcPts val="0"/>
              </a:spcBef>
              <a:spcAft>
                <a:spcPts val="600"/>
              </a:spcAft>
              <a:buClr>
                <a:schemeClr val="accent3"/>
              </a:buClr>
              <a:buFont typeface="Courier New" panose="02070309020205020404" pitchFamily="49" charset="0"/>
              <a:buChar char="o"/>
            </a:pPr>
            <a:r>
              <a:rPr lang="en-US" sz="1400" dirty="0">
                <a:effectLst/>
                <a:latin typeface="Times New Roman" panose="02020603050405020304" pitchFamily="18" charset="0"/>
                <a:ea typeface="宋体" panose="02010600030101010101" pitchFamily="2" charset="-122"/>
              </a:rPr>
              <a:t>Moving forward, optimizing performance and exploring broader applications remain promising areas for future research, reflecting the ongoing convergence of traditional machine learning and biologically inspired computational models.</a:t>
            </a:r>
          </a:p>
        </p:txBody>
      </p:sp>
    </p:spTree>
    <p:extLst>
      <p:ext uri="{BB962C8B-B14F-4D97-AF65-F5344CB8AC3E}">
        <p14:creationId xmlns:p14="http://schemas.microsoft.com/office/powerpoint/2010/main" val="28759157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191500" y="2390776"/>
            <a:ext cx="3081576" cy="1746762"/>
          </a:xfrm>
        </p:spPr>
        <p:txBody>
          <a:bodyPr>
            <a:normAutofit/>
          </a:bodyPr>
          <a:lstStyle/>
          <a:p>
            <a:r>
              <a:rPr lang="en-US" dirty="0">
                <a:solidFill>
                  <a:srgbClr val="FFFFFF"/>
                </a:solidFill>
              </a:rPr>
              <a:t>Thank You</a:t>
            </a:r>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Tree>
    <p:extLst>
      <p:ext uri="{BB962C8B-B14F-4D97-AF65-F5344CB8AC3E}">
        <p14:creationId xmlns:p14="http://schemas.microsoft.com/office/powerpoint/2010/main" val="3501347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6626C-0EEF-4BBA-A379-F223A1957F3B}"/>
              </a:ext>
            </a:extLst>
          </p:cNvPr>
          <p:cNvSpPr>
            <a:spLocks noGrp="1"/>
          </p:cNvSpPr>
          <p:nvPr>
            <p:ph type="title"/>
          </p:nvPr>
        </p:nvSpPr>
        <p:spPr/>
        <p:txBody>
          <a:bodyPr>
            <a:normAutofit/>
          </a:bodyPr>
          <a:lstStyle/>
          <a:p>
            <a:r>
              <a:rPr lang="en-US" sz="3200" cap="none" dirty="0"/>
              <a:t>Table of Content:</a:t>
            </a:r>
          </a:p>
        </p:txBody>
      </p:sp>
      <p:sp>
        <p:nvSpPr>
          <p:cNvPr id="3" name="Content Placeholder 2">
            <a:extLst>
              <a:ext uri="{FF2B5EF4-FFF2-40B4-BE49-F238E27FC236}">
                <a16:creationId xmlns:a16="http://schemas.microsoft.com/office/drawing/2014/main" id="{E5B01043-2D91-49E5-B043-D7D16CB77F65}"/>
              </a:ext>
            </a:extLst>
          </p:cNvPr>
          <p:cNvSpPr>
            <a:spLocks noGrp="1"/>
          </p:cNvSpPr>
          <p:nvPr>
            <p:ph idx="1"/>
          </p:nvPr>
        </p:nvSpPr>
        <p:spPr/>
        <p:txBody>
          <a:bodyPr/>
          <a:lstStyle/>
          <a:p>
            <a:pPr>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Introduction to KNN classifier </a:t>
            </a:r>
          </a:p>
          <a:p>
            <a:pPr>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KNN classifier’s native implementation</a:t>
            </a:r>
          </a:p>
          <a:p>
            <a:pPr>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KNN classifier’s integration with Neocortex Api &amp; Unit testing</a:t>
            </a:r>
          </a:p>
          <a:p>
            <a:pPr>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KNN classifier on SP generated SDRs  &amp; Unit testing</a:t>
            </a:r>
          </a:p>
          <a:p>
            <a:pPr>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Conclusions</a:t>
            </a:r>
          </a:p>
        </p:txBody>
      </p:sp>
    </p:spTree>
    <p:extLst>
      <p:ext uri="{BB962C8B-B14F-4D97-AF65-F5344CB8AC3E}">
        <p14:creationId xmlns:p14="http://schemas.microsoft.com/office/powerpoint/2010/main" val="3690225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E6B7E-7CBD-4216-9DF4-8BD26C94BB5F}"/>
              </a:ext>
            </a:extLst>
          </p:cNvPr>
          <p:cNvSpPr>
            <a:spLocks noGrp="1"/>
          </p:cNvSpPr>
          <p:nvPr>
            <p:ph type="title"/>
          </p:nvPr>
        </p:nvSpPr>
        <p:spPr/>
        <p:txBody>
          <a:bodyPr>
            <a:normAutofit/>
          </a:bodyPr>
          <a:lstStyle/>
          <a:p>
            <a:r>
              <a:rPr lang="en-US" sz="3200" cap="none" dirty="0"/>
              <a:t>Introduction to KNN Classifier</a:t>
            </a:r>
          </a:p>
        </p:txBody>
      </p:sp>
      <p:sp>
        <p:nvSpPr>
          <p:cNvPr id="3" name="Content Placeholder 2">
            <a:extLst>
              <a:ext uri="{FF2B5EF4-FFF2-40B4-BE49-F238E27FC236}">
                <a16:creationId xmlns:a16="http://schemas.microsoft.com/office/drawing/2014/main" id="{FA4B475D-D30F-4F5B-80EB-5006BB939ECA}"/>
              </a:ext>
            </a:extLst>
          </p:cNvPr>
          <p:cNvSpPr>
            <a:spLocks noGrp="1"/>
          </p:cNvSpPr>
          <p:nvPr>
            <p:ph idx="1"/>
          </p:nvPr>
        </p:nvSpPr>
        <p:spPr>
          <a:xfrm>
            <a:off x="581192" y="2180497"/>
            <a:ext cx="11029615" cy="939776"/>
          </a:xfrm>
        </p:spPr>
        <p:txBody>
          <a:bodyPr>
            <a:normAutofit/>
          </a:bodyPr>
          <a:lstStyle/>
          <a:p>
            <a:pPr algn="just">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KNN classifier operates by classifying the data point based on the majority class of its nearest neighbors in the feature space. </a:t>
            </a:r>
          </a:p>
          <a:p>
            <a:pPr algn="just">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In essence, the KNN classifier assigns the class label of the majority of its k nearest neighbors to the new data point, making it a non-parametric and instance-based learning method.</a:t>
            </a:r>
          </a:p>
        </p:txBody>
      </p:sp>
      <p:pic>
        <p:nvPicPr>
          <p:cNvPr id="4" name="Picture 3">
            <a:extLst>
              <a:ext uri="{FF2B5EF4-FFF2-40B4-BE49-F238E27FC236}">
                <a16:creationId xmlns:a16="http://schemas.microsoft.com/office/drawing/2014/main" id="{F83000A2-9603-4928-9869-C786E5D97CD4}"/>
              </a:ext>
            </a:extLst>
          </p:cNvPr>
          <p:cNvPicPr/>
          <p:nvPr/>
        </p:nvPicPr>
        <p:blipFill rotWithShape="1">
          <a:blip r:embed="rId2" cstate="print">
            <a:extLst>
              <a:ext uri="{28A0092B-C50C-407E-A947-70E740481C1C}">
                <a14:useLocalDpi xmlns:a14="http://schemas.microsoft.com/office/drawing/2010/main" val="0"/>
              </a:ext>
            </a:extLst>
          </a:blip>
          <a:srcRect t="19179" b="35358"/>
          <a:stretch/>
        </p:blipFill>
        <p:spPr bwMode="auto">
          <a:xfrm>
            <a:off x="4091259" y="3429000"/>
            <a:ext cx="4009480" cy="2578181"/>
          </a:xfrm>
          <a:prstGeom prst="rect">
            <a:avLst/>
          </a:prstGeom>
          <a:ln>
            <a:noFill/>
          </a:ln>
          <a:extLst>
            <a:ext uri="{53640926-AAD7-44D8-BBD7-CCE9431645EC}">
              <a14:shadowObscured xmlns:a14="http://schemas.microsoft.com/office/drawing/2010/main"/>
            </a:ext>
          </a:extLst>
        </p:spPr>
      </p:pic>
      <p:sp>
        <p:nvSpPr>
          <p:cNvPr id="5" name="Content Placeholder 2">
            <a:extLst>
              <a:ext uri="{FF2B5EF4-FFF2-40B4-BE49-F238E27FC236}">
                <a16:creationId xmlns:a16="http://schemas.microsoft.com/office/drawing/2014/main" id="{0F76CE69-A802-4620-B580-FFBF78099E45}"/>
              </a:ext>
            </a:extLst>
          </p:cNvPr>
          <p:cNvSpPr txBox="1">
            <a:spLocks/>
          </p:cNvSpPr>
          <p:nvPr/>
        </p:nvSpPr>
        <p:spPr>
          <a:xfrm>
            <a:off x="581192" y="5685956"/>
            <a:ext cx="11029615" cy="939776"/>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1200" dirty="0">
                <a:latin typeface="Times New Roman" panose="02020603050405020304" pitchFamily="18" charset="0"/>
                <a:cs typeface="Times New Roman" panose="02020603050405020304" pitchFamily="18" charset="0"/>
              </a:rPr>
              <a:t>New datapoint to be classified is introduced into the KNN classifier</a:t>
            </a:r>
          </a:p>
        </p:txBody>
      </p:sp>
    </p:spTree>
    <p:extLst>
      <p:ext uri="{BB962C8B-B14F-4D97-AF65-F5344CB8AC3E}">
        <p14:creationId xmlns:p14="http://schemas.microsoft.com/office/powerpoint/2010/main" val="2840865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E6B7E-7CBD-4216-9DF4-8BD26C94BB5F}"/>
              </a:ext>
            </a:extLst>
          </p:cNvPr>
          <p:cNvSpPr>
            <a:spLocks noGrp="1"/>
          </p:cNvSpPr>
          <p:nvPr>
            <p:ph type="title"/>
          </p:nvPr>
        </p:nvSpPr>
        <p:spPr/>
        <p:txBody>
          <a:bodyPr>
            <a:normAutofit/>
          </a:bodyPr>
          <a:lstStyle/>
          <a:p>
            <a:r>
              <a:rPr lang="en-US" sz="3200" cap="none" dirty="0"/>
              <a:t>Important Parameters in KNN Classifier</a:t>
            </a:r>
          </a:p>
        </p:txBody>
      </p:sp>
      <p:sp>
        <p:nvSpPr>
          <p:cNvPr id="3" name="Content Placeholder 2">
            <a:extLst>
              <a:ext uri="{FF2B5EF4-FFF2-40B4-BE49-F238E27FC236}">
                <a16:creationId xmlns:a16="http://schemas.microsoft.com/office/drawing/2014/main" id="{FA4B475D-D30F-4F5B-80EB-5006BB939ECA}"/>
              </a:ext>
            </a:extLst>
          </p:cNvPr>
          <p:cNvSpPr>
            <a:spLocks noGrp="1"/>
          </p:cNvSpPr>
          <p:nvPr>
            <p:ph idx="1"/>
          </p:nvPr>
        </p:nvSpPr>
        <p:spPr>
          <a:xfrm>
            <a:off x="581192" y="1991960"/>
            <a:ext cx="10589571" cy="3814951"/>
          </a:xfrm>
        </p:spPr>
        <p:txBody>
          <a:bodyPr>
            <a:normAutofit/>
          </a:bodyPr>
          <a:lstStyle/>
          <a:p>
            <a:pPr marL="0" indent="0" algn="just">
              <a:buNone/>
            </a:pPr>
            <a:r>
              <a:rPr lang="en-US" sz="1400" dirty="0">
                <a:latin typeface="Times New Roman" panose="02020603050405020304" pitchFamily="18" charset="0"/>
                <a:cs typeface="Times New Roman" panose="02020603050405020304" pitchFamily="18" charset="0"/>
              </a:rPr>
              <a:t>The working of a KNN classifier depends on multiple parameters as explained below:</a:t>
            </a:r>
          </a:p>
          <a:p>
            <a:pPr marL="342900" indent="-342900" algn="just">
              <a:buFont typeface="+mj-lt"/>
              <a:buAutoNum type="arabicPeriod"/>
            </a:pPr>
            <a:r>
              <a:rPr lang="en-US" sz="1400" b="1" dirty="0">
                <a:latin typeface="Times New Roman" panose="02020603050405020304" pitchFamily="18" charset="0"/>
                <a:cs typeface="Times New Roman" panose="02020603050405020304" pitchFamily="18" charset="0"/>
              </a:rPr>
              <a:t>Value of K: </a:t>
            </a:r>
            <a:r>
              <a:rPr lang="en-US" sz="1400" dirty="0">
                <a:latin typeface="Times New Roman" panose="02020603050405020304" pitchFamily="18" charset="0"/>
                <a:cs typeface="Times New Roman" panose="02020603050405020304" pitchFamily="18" charset="0"/>
              </a:rPr>
              <a:t>The choice of K in the K-nearest neighbors (KNN) classifier influences the prediction by considering a specified number of neighboring data points. Odd values are often favored to prevent tie situations during voting, ensuring unambiguous class assignments.</a:t>
            </a:r>
          </a:p>
          <a:p>
            <a:pPr marL="342900" indent="-342900" algn="just">
              <a:buFont typeface="+mj-lt"/>
              <a:buAutoNum type="arabicPeriod"/>
            </a:pPr>
            <a:r>
              <a:rPr lang="en-US" sz="1400" b="1" dirty="0">
                <a:latin typeface="Times New Roman" panose="02020603050405020304" pitchFamily="18" charset="0"/>
                <a:cs typeface="Times New Roman" panose="02020603050405020304" pitchFamily="18" charset="0"/>
              </a:rPr>
              <a:t>Distance Metrics: </a:t>
            </a:r>
            <a:r>
              <a:rPr lang="en-US" sz="1400" dirty="0">
                <a:latin typeface="Times New Roman" panose="02020603050405020304" pitchFamily="18" charset="0"/>
                <a:cs typeface="Times New Roman" panose="02020603050405020304" pitchFamily="18" charset="0"/>
              </a:rPr>
              <a:t>The distance metric in K-nearest neighbors (KNN) classification defines how distances between the two data points are measured, We've employed the Euclidean distance method, one of several available, to measure distances between data points, which is given by:</a:t>
            </a:r>
          </a:p>
          <a:p>
            <a:pPr marL="342900" indent="-342900" algn="just">
              <a:buFont typeface="+mj-lt"/>
              <a:buAutoNum type="arabicPeriod"/>
            </a:pPr>
            <a:endParaRPr lang="en-US" sz="14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endParaRPr lang="en-US" sz="14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1400" b="1" dirty="0">
                <a:latin typeface="Times New Roman" panose="02020603050405020304" pitchFamily="18" charset="0"/>
                <a:cs typeface="Times New Roman" panose="02020603050405020304" pitchFamily="18" charset="0"/>
              </a:rPr>
              <a:t>Voting Scheme: </a:t>
            </a:r>
            <a:r>
              <a:rPr lang="en-US" sz="1400" dirty="0">
                <a:latin typeface="Times New Roman" panose="02020603050405020304" pitchFamily="18" charset="0"/>
                <a:cs typeface="Times New Roman" panose="02020603050405020304" pitchFamily="18" charset="0"/>
              </a:rPr>
              <a:t>In the k-nearest neighbors (</a:t>
            </a:r>
            <a:r>
              <a:rPr lang="en-US" sz="1400" dirty="0" err="1">
                <a:latin typeface="Times New Roman" panose="02020603050405020304" pitchFamily="18" charset="0"/>
                <a:cs typeface="Times New Roman" panose="02020603050405020304" pitchFamily="18" charset="0"/>
              </a:rPr>
              <a:t>kNN</a:t>
            </a:r>
            <a:r>
              <a:rPr lang="en-US" sz="1400" dirty="0">
                <a:latin typeface="Times New Roman" panose="02020603050405020304" pitchFamily="18" charset="0"/>
                <a:cs typeface="Times New Roman" panose="02020603050405020304" pitchFamily="18" charset="0"/>
              </a:rPr>
              <a:t>) algorithm, the voting scheme involves assigning a class label to a data point based on a majority or weighted vote from its k nearest neighbors.</a:t>
            </a:r>
          </a:p>
          <a:p>
            <a:pPr marL="342900" indent="-342900" algn="just">
              <a:buFont typeface="+mj-lt"/>
              <a:buAutoNum type="arabicPeriod"/>
            </a:pPr>
            <a:r>
              <a:rPr lang="en-US" sz="1400" b="1" dirty="0">
                <a:latin typeface="Times New Roman" panose="02020603050405020304" pitchFamily="18" charset="0"/>
                <a:cs typeface="Times New Roman" panose="02020603050405020304" pitchFamily="18" charset="0"/>
              </a:rPr>
              <a:t>Cross-Validation Parameters: </a:t>
            </a:r>
            <a:r>
              <a:rPr lang="en-US" sz="1400" dirty="0">
                <a:latin typeface="Times New Roman" panose="02020603050405020304" pitchFamily="18" charset="0"/>
                <a:cs typeface="Times New Roman" panose="02020603050405020304" pitchFamily="18" charset="0"/>
              </a:rPr>
              <a:t>Cross-validation parameters, including the number of folds and scoring metric choice, are crucial for evaluating the KNN classifier's performance and preventing overfitting.</a:t>
            </a:r>
          </a:p>
        </p:txBody>
      </p:sp>
      <p:sp>
        <p:nvSpPr>
          <p:cNvPr id="5" name="Content Placeholder 2">
            <a:extLst>
              <a:ext uri="{FF2B5EF4-FFF2-40B4-BE49-F238E27FC236}">
                <a16:creationId xmlns:a16="http://schemas.microsoft.com/office/drawing/2014/main" id="{0F76CE69-A802-4620-B580-FFBF78099E45}"/>
              </a:ext>
            </a:extLst>
          </p:cNvPr>
          <p:cNvSpPr txBox="1">
            <a:spLocks/>
          </p:cNvSpPr>
          <p:nvPr/>
        </p:nvSpPr>
        <p:spPr>
          <a:xfrm>
            <a:off x="581192" y="5685956"/>
            <a:ext cx="11029615" cy="939776"/>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endParaRPr lang="en-US" sz="1200" dirty="0"/>
          </a:p>
        </p:txBody>
      </p:sp>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707D204C-20B8-4710-AC21-AE233131EE47}"/>
                  </a:ext>
                </a:extLst>
              </p:cNvPr>
              <p:cNvSpPr txBox="1">
                <a:spLocks/>
              </p:cNvSpPr>
              <p:nvPr/>
            </p:nvSpPr>
            <p:spPr>
              <a:xfrm>
                <a:off x="4138366" y="3690357"/>
                <a:ext cx="2992223" cy="10418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s-US" sz="1400" i="1" dirty="0">
                    <a:latin typeface="Times New Roman" panose="02020603050405020304" pitchFamily="18" charset="0"/>
                    <a:cs typeface="Times New Roman" panose="02020603050405020304" pitchFamily="18" charset="0"/>
                  </a:rPr>
                  <a:t>EUD</a:t>
                </a:r>
                <a:r>
                  <a:rPr lang="es-US" sz="1400" dirty="0">
                    <a:latin typeface="Times New Roman" panose="02020603050405020304" pitchFamily="18" charset="0"/>
                    <a:cs typeface="Times New Roman" panose="02020603050405020304" pitchFamily="18" charset="0"/>
                  </a:rPr>
                  <a:t> </a:t>
                </a:r>
                <a14:m>
                  <m:oMath xmlns:m="http://schemas.openxmlformats.org/officeDocument/2006/math">
                    <m:d>
                      <m:dPr>
                        <m:ctrlPr>
                          <a:rPr lang="en-US" sz="1400" i="1">
                            <a:latin typeface="Cambria Math" panose="02040503050406030204" pitchFamily="18" charset="0"/>
                          </a:rPr>
                        </m:ctrlPr>
                      </m:dPr>
                      <m:e>
                        <m:r>
                          <m:rPr>
                            <m:nor/>
                          </m:rPr>
                          <a:rPr lang="es-US" sz="1400" i="1">
                            <a:latin typeface="Times New Roman" panose="02020603050405020304" pitchFamily="18" charset="0"/>
                            <a:cs typeface="Times New Roman" panose="02020603050405020304" pitchFamily="18" charset="0"/>
                          </a:rPr>
                          <m:t>x</m:t>
                        </m:r>
                        <m:r>
                          <m:rPr>
                            <m:nor/>
                          </m:rPr>
                          <a:rPr lang="es-US" sz="1400" i="1">
                            <a:latin typeface="Times New Roman" panose="02020603050405020304" pitchFamily="18" charset="0"/>
                            <a:cs typeface="Times New Roman" panose="02020603050405020304" pitchFamily="18" charset="0"/>
                          </a:rPr>
                          <m:t>,</m:t>
                        </m:r>
                        <m:r>
                          <m:rPr>
                            <m:nor/>
                          </m:rPr>
                          <a:rPr lang="es-US" sz="1400" i="1">
                            <a:latin typeface="Times New Roman" panose="02020603050405020304" pitchFamily="18" charset="0"/>
                            <a:cs typeface="Times New Roman" panose="02020603050405020304" pitchFamily="18" charset="0"/>
                          </a:rPr>
                          <m:t>y</m:t>
                        </m:r>
                      </m:e>
                    </m:d>
                    <m:r>
                      <m:rPr>
                        <m:nor/>
                      </m:rPr>
                      <a:rPr lang="es-US" sz="1400">
                        <a:latin typeface="Times New Roman" panose="02020603050405020304" pitchFamily="18" charset="0"/>
                        <a:cs typeface="Times New Roman" panose="02020603050405020304" pitchFamily="18" charset="0"/>
                      </a:rPr>
                      <m:t> = </m:t>
                    </m:r>
                    <m:rad>
                      <m:radPr>
                        <m:degHide m:val="on"/>
                        <m:ctrlPr>
                          <a:rPr lang="en-US" sz="1400" i="1">
                            <a:latin typeface="Cambria Math" panose="02040503050406030204" pitchFamily="18" charset="0"/>
                          </a:rPr>
                        </m:ctrlPr>
                      </m:radPr>
                      <m:deg/>
                      <m:e>
                        <m:nary>
                          <m:naryPr>
                            <m:chr m:val="∑"/>
                            <m:limLoc m:val="undOvr"/>
                            <m:ctrlPr>
                              <a:rPr lang="en-US" sz="1400" i="1">
                                <a:latin typeface="Cambria Math" panose="02040503050406030204" pitchFamily="18" charset="0"/>
                              </a:rPr>
                            </m:ctrlPr>
                          </m:naryPr>
                          <m:sub>
                            <m:r>
                              <m:rPr>
                                <m:nor/>
                              </m:rPr>
                              <a:rPr lang="es-US" sz="1400">
                                <a:latin typeface="Times New Roman" panose="02020603050405020304" pitchFamily="18" charset="0"/>
                                <a:cs typeface="Times New Roman" panose="02020603050405020304" pitchFamily="18" charset="0"/>
                              </a:rPr>
                              <m:t>j</m:t>
                            </m:r>
                            <m:r>
                              <m:rPr>
                                <m:nor/>
                              </m:rPr>
                              <a:rPr lang="es-US" sz="1400">
                                <a:latin typeface="Times New Roman" panose="02020603050405020304" pitchFamily="18" charset="0"/>
                                <a:cs typeface="Times New Roman" panose="02020603050405020304" pitchFamily="18" charset="0"/>
                              </a:rPr>
                              <m:t>=1</m:t>
                            </m:r>
                          </m:sub>
                          <m:sup>
                            <m:r>
                              <m:rPr>
                                <m:nor/>
                              </m:rPr>
                              <a:rPr lang="es-US" sz="1400">
                                <a:latin typeface="Times New Roman" panose="02020603050405020304" pitchFamily="18" charset="0"/>
                                <a:cs typeface="Times New Roman" panose="02020603050405020304" pitchFamily="18" charset="0"/>
                              </a:rPr>
                              <m:t>n</m:t>
                            </m:r>
                          </m:sup>
                          <m:e>
                            <m:sSup>
                              <m:sSupPr>
                                <m:ctrlPr>
                                  <a:rPr lang="en-US" sz="1400" i="1">
                                    <a:latin typeface="Cambria Math" panose="02040503050406030204" pitchFamily="18" charset="0"/>
                                  </a:rPr>
                                </m:ctrlPr>
                              </m:sSupPr>
                              <m:e>
                                <m:r>
                                  <m:rPr>
                                    <m:nor/>
                                  </m:rPr>
                                  <a:rPr lang="es-US" sz="1400">
                                    <a:latin typeface="Times New Roman" panose="02020603050405020304" pitchFamily="18" charset="0"/>
                                    <a:cs typeface="Times New Roman" panose="02020603050405020304" pitchFamily="18" charset="0"/>
                                  </a:rPr>
                                  <m:t>|</m:t>
                                </m:r>
                                <m:sSub>
                                  <m:sSubPr>
                                    <m:ctrlPr>
                                      <a:rPr lang="en-US" sz="1400" i="1">
                                        <a:latin typeface="Cambria Math" panose="02040503050406030204" pitchFamily="18" charset="0"/>
                                      </a:rPr>
                                    </m:ctrlPr>
                                  </m:sSubPr>
                                  <m:e>
                                    <m:r>
                                      <m:rPr>
                                        <m:nor/>
                                      </m:rPr>
                                      <a:rPr lang="es-US" sz="1400" i="1">
                                        <a:latin typeface="Times New Roman" panose="02020603050405020304" pitchFamily="18" charset="0"/>
                                        <a:cs typeface="Times New Roman" panose="02020603050405020304" pitchFamily="18" charset="0"/>
                                      </a:rPr>
                                      <m:t>X</m:t>
                                    </m:r>
                                  </m:e>
                                  <m:sub>
                                    <m:r>
                                      <m:rPr>
                                        <m:nor/>
                                      </m:rPr>
                                      <a:rPr lang="es-US" sz="1400">
                                        <a:latin typeface="Times New Roman" panose="02020603050405020304" pitchFamily="18" charset="0"/>
                                        <a:cs typeface="Times New Roman" panose="02020603050405020304" pitchFamily="18" charset="0"/>
                                      </a:rPr>
                                      <m:t>J</m:t>
                                    </m:r>
                                  </m:sub>
                                </m:sSub>
                                <m:r>
                                  <m:rPr>
                                    <m:nor/>
                                  </m:rPr>
                                  <a:rPr lang="es-US" sz="1400" i="1">
                                    <a:latin typeface="Times New Roman" panose="02020603050405020304" pitchFamily="18" charset="0"/>
                                    <a:cs typeface="Times New Roman" panose="02020603050405020304" pitchFamily="18" charset="0"/>
                                  </a:rPr>
                                  <m:t>−</m:t>
                                </m:r>
                                <m:r>
                                  <m:rPr>
                                    <m:nor/>
                                  </m:rPr>
                                  <a:rPr lang="es-US" sz="1400">
                                    <a:latin typeface="Times New Roman" panose="02020603050405020304" pitchFamily="18" charset="0"/>
                                    <a:cs typeface="Times New Roman" panose="02020603050405020304" pitchFamily="18" charset="0"/>
                                  </a:rPr>
                                  <m:t> </m:t>
                                </m:r>
                                <m:sSub>
                                  <m:sSubPr>
                                    <m:ctrlPr>
                                      <a:rPr lang="en-US" sz="1400" i="1">
                                        <a:latin typeface="Cambria Math" panose="02040503050406030204" pitchFamily="18" charset="0"/>
                                      </a:rPr>
                                    </m:ctrlPr>
                                  </m:sSubPr>
                                  <m:e>
                                    <m:r>
                                      <m:rPr>
                                        <m:nor/>
                                      </m:rPr>
                                      <a:rPr lang="es-US" sz="1400" i="1">
                                        <a:latin typeface="Times New Roman" panose="02020603050405020304" pitchFamily="18" charset="0"/>
                                        <a:cs typeface="Times New Roman" panose="02020603050405020304" pitchFamily="18" charset="0"/>
                                      </a:rPr>
                                      <m:t>Y</m:t>
                                    </m:r>
                                  </m:e>
                                  <m:sub>
                                    <m:r>
                                      <m:rPr>
                                        <m:nor/>
                                      </m:rPr>
                                      <a:rPr lang="es-US" sz="1400">
                                        <a:latin typeface="Times New Roman" panose="02020603050405020304" pitchFamily="18" charset="0"/>
                                        <a:cs typeface="Times New Roman" panose="02020603050405020304" pitchFamily="18" charset="0"/>
                                      </a:rPr>
                                      <m:t>j</m:t>
                                    </m:r>
                                  </m:sub>
                                </m:sSub>
                                <m:r>
                                  <m:rPr>
                                    <m:nor/>
                                  </m:rPr>
                                  <a:rPr lang="es-US" sz="1400">
                                    <a:latin typeface="Times New Roman" panose="02020603050405020304" pitchFamily="18" charset="0"/>
                                    <a:cs typeface="Times New Roman" panose="02020603050405020304" pitchFamily="18" charset="0"/>
                                  </a:rPr>
                                  <m:t>|</m:t>
                                </m:r>
                              </m:e>
                              <m:sup>
                                <m:r>
                                  <m:rPr>
                                    <m:nor/>
                                  </m:rPr>
                                  <a:rPr lang="es-US" sz="1400">
                                    <a:latin typeface="Times New Roman" panose="02020603050405020304" pitchFamily="18" charset="0"/>
                                    <a:cs typeface="Times New Roman" panose="02020603050405020304" pitchFamily="18" charset="0"/>
                                  </a:rPr>
                                  <m:t>2</m:t>
                                </m:r>
                              </m:sup>
                            </m:sSup>
                          </m:e>
                        </m:nary>
                      </m:e>
                    </m:rad>
                  </m:oMath>
                </a14:m>
                <a:endParaRPr lang="en-US" sz="1400" b="1" dirty="0">
                  <a:latin typeface="Times New Roman" panose="02020603050405020304" pitchFamily="18" charset="0"/>
                  <a:cs typeface="Times New Roman" panose="02020603050405020304" pitchFamily="18" charset="0"/>
                </a:endParaRPr>
              </a:p>
            </p:txBody>
          </p:sp>
        </mc:Choice>
        <mc:Fallback>
          <p:sp>
            <p:nvSpPr>
              <p:cNvPr id="6" name="Content Placeholder 2">
                <a:extLst>
                  <a:ext uri="{FF2B5EF4-FFF2-40B4-BE49-F238E27FC236}">
                    <a16:creationId xmlns:a16="http://schemas.microsoft.com/office/drawing/2014/main" id="{707D204C-20B8-4710-AC21-AE233131EE47}"/>
                  </a:ext>
                </a:extLst>
              </p:cNvPr>
              <p:cNvSpPr txBox="1">
                <a:spLocks noRot="1" noChangeAspect="1" noMove="1" noResize="1" noEditPoints="1" noAdjustHandles="1" noChangeArrowheads="1" noChangeShapeType="1" noTextEdit="1"/>
              </p:cNvSpPr>
              <p:nvPr/>
            </p:nvSpPr>
            <p:spPr>
              <a:xfrm>
                <a:off x="4138366" y="3690357"/>
                <a:ext cx="2992223" cy="1041899"/>
              </a:xfrm>
              <a:prstGeom prst="rect">
                <a:avLst/>
              </a:prstGeom>
              <a:blipFill>
                <a:blip r:embed="rId2"/>
                <a:stretch>
                  <a:fillRect b="-12281"/>
                </a:stretch>
              </a:blipFill>
            </p:spPr>
            <p:txBody>
              <a:bodyPr/>
              <a:lstStyle/>
              <a:p>
                <a:r>
                  <a:rPr lang="en-US">
                    <a:noFill/>
                  </a:rPr>
                  <a:t> </a:t>
                </a:r>
              </a:p>
            </p:txBody>
          </p:sp>
        </mc:Fallback>
      </mc:AlternateContent>
    </p:spTree>
    <p:extLst>
      <p:ext uri="{BB962C8B-B14F-4D97-AF65-F5344CB8AC3E}">
        <p14:creationId xmlns:p14="http://schemas.microsoft.com/office/powerpoint/2010/main" val="3440719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E12FF-BA96-4E35-A13F-6FEF0AE76BC1}"/>
              </a:ext>
            </a:extLst>
          </p:cNvPr>
          <p:cNvSpPr>
            <a:spLocks noGrp="1"/>
          </p:cNvSpPr>
          <p:nvPr>
            <p:ph type="title"/>
          </p:nvPr>
        </p:nvSpPr>
        <p:spPr/>
        <p:txBody>
          <a:bodyPr/>
          <a:lstStyle/>
          <a:p>
            <a:r>
              <a:rPr lang="en-US" cap="none" dirty="0"/>
              <a:t>KNN Classifier Working Principle</a:t>
            </a:r>
          </a:p>
        </p:txBody>
      </p:sp>
      <p:sp>
        <p:nvSpPr>
          <p:cNvPr id="3" name="Content Placeholder 2">
            <a:extLst>
              <a:ext uri="{FF2B5EF4-FFF2-40B4-BE49-F238E27FC236}">
                <a16:creationId xmlns:a16="http://schemas.microsoft.com/office/drawing/2014/main" id="{EE33A775-9488-4455-996F-B4A6B4CF2A37}"/>
              </a:ext>
            </a:extLst>
          </p:cNvPr>
          <p:cNvSpPr>
            <a:spLocks noGrp="1"/>
          </p:cNvSpPr>
          <p:nvPr>
            <p:ph idx="1"/>
          </p:nvPr>
        </p:nvSpPr>
        <p:spPr>
          <a:xfrm>
            <a:off x="581192" y="1825659"/>
            <a:ext cx="4650684" cy="1013800"/>
          </a:xfrm>
        </p:spPr>
        <p:txBody>
          <a:bodyPr/>
          <a:lstStyle/>
          <a:p>
            <a:r>
              <a:rPr lang="en-US" dirty="0">
                <a:latin typeface="Times New Roman" panose="02020603050405020304" pitchFamily="18" charset="0"/>
                <a:cs typeface="Times New Roman" panose="02020603050405020304" pitchFamily="18" charset="0"/>
              </a:rPr>
              <a:t>Step 1: Selecting the value of K for KNN</a:t>
            </a:r>
          </a:p>
        </p:txBody>
      </p:sp>
      <p:pic>
        <p:nvPicPr>
          <p:cNvPr id="4" name="Picture 3">
            <a:extLst>
              <a:ext uri="{FF2B5EF4-FFF2-40B4-BE49-F238E27FC236}">
                <a16:creationId xmlns:a16="http://schemas.microsoft.com/office/drawing/2014/main" id="{BA082788-4431-4DD1-9B67-D43675DD26B5}"/>
              </a:ext>
            </a:extLst>
          </p:cNvPr>
          <p:cNvPicPr/>
          <p:nvPr/>
        </p:nvPicPr>
        <p:blipFill rotWithShape="1">
          <a:blip r:embed="rId2" cstate="print">
            <a:extLst>
              <a:ext uri="{28A0092B-C50C-407E-A947-70E740481C1C}">
                <a14:useLocalDpi xmlns:a14="http://schemas.microsoft.com/office/drawing/2010/main" val="0"/>
              </a:ext>
            </a:extLst>
          </a:blip>
          <a:srcRect t="16737" b="25614"/>
          <a:stretch/>
        </p:blipFill>
        <p:spPr bwMode="auto">
          <a:xfrm>
            <a:off x="1895420" y="2509520"/>
            <a:ext cx="2082692" cy="1685408"/>
          </a:xfrm>
          <a:prstGeom prst="rect">
            <a:avLst/>
          </a:prstGeom>
          <a:ln>
            <a:noFill/>
          </a:ln>
          <a:extLst>
            <a:ext uri="{53640926-AAD7-44D8-BBD7-CCE9431645EC}">
              <a14:shadowObscured xmlns:a14="http://schemas.microsoft.com/office/drawing/2010/main"/>
            </a:ext>
          </a:extLst>
        </p:spPr>
      </p:pic>
      <p:sp>
        <p:nvSpPr>
          <p:cNvPr id="5" name="Content Placeholder 2">
            <a:extLst>
              <a:ext uri="{FF2B5EF4-FFF2-40B4-BE49-F238E27FC236}">
                <a16:creationId xmlns:a16="http://schemas.microsoft.com/office/drawing/2014/main" id="{8A0DE3A1-D54B-4A18-9C7E-54063E3F7EF0}"/>
              </a:ext>
            </a:extLst>
          </p:cNvPr>
          <p:cNvSpPr txBox="1">
            <a:spLocks/>
          </p:cNvSpPr>
          <p:nvPr/>
        </p:nvSpPr>
        <p:spPr>
          <a:xfrm>
            <a:off x="5888548" y="1825659"/>
            <a:ext cx="5159666" cy="1013800"/>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Step 2: Distance calculation for each data point</a:t>
            </a:r>
          </a:p>
        </p:txBody>
      </p:sp>
      <p:pic>
        <p:nvPicPr>
          <p:cNvPr id="6" name="Picture 5">
            <a:extLst>
              <a:ext uri="{FF2B5EF4-FFF2-40B4-BE49-F238E27FC236}">
                <a16:creationId xmlns:a16="http://schemas.microsoft.com/office/drawing/2014/main" id="{107B245A-9AB5-42B1-A2F4-10805E331539}"/>
              </a:ext>
            </a:extLst>
          </p:cNvPr>
          <p:cNvPicPr/>
          <p:nvPr/>
        </p:nvPicPr>
        <p:blipFill rotWithShape="1">
          <a:blip r:embed="rId3" cstate="print">
            <a:extLst>
              <a:ext uri="{28A0092B-C50C-407E-A947-70E740481C1C}">
                <a14:useLocalDpi xmlns:a14="http://schemas.microsoft.com/office/drawing/2010/main" val="0"/>
              </a:ext>
            </a:extLst>
          </a:blip>
          <a:srcRect t="16272" b="32239"/>
          <a:stretch/>
        </p:blipFill>
        <p:spPr bwMode="auto">
          <a:xfrm>
            <a:off x="7338081" y="2549008"/>
            <a:ext cx="2260600" cy="1645920"/>
          </a:xfrm>
          <a:prstGeom prst="rect">
            <a:avLst/>
          </a:prstGeom>
          <a:ln>
            <a:noFill/>
          </a:ln>
          <a:extLst>
            <a:ext uri="{53640926-AAD7-44D8-BBD7-CCE9431645EC}">
              <a14:shadowObscured xmlns:a14="http://schemas.microsoft.com/office/drawing/2010/main"/>
            </a:ext>
          </a:extLst>
        </p:spPr>
      </p:pic>
      <p:sp>
        <p:nvSpPr>
          <p:cNvPr id="7" name="Content Placeholder 2">
            <a:extLst>
              <a:ext uri="{FF2B5EF4-FFF2-40B4-BE49-F238E27FC236}">
                <a16:creationId xmlns:a16="http://schemas.microsoft.com/office/drawing/2014/main" id="{108BABA8-ACC9-409F-9A9A-F2BD0EC4F4A7}"/>
              </a:ext>
            </a:extLst>
          </p:cNvPr>
          <p:cNvSpPr txBox="1">
            <a:spLocks/>
          </p:cNvSpPr>
          <p:nvPr/>
        </p:nvSpPr>
        <p:spPr>
          <a:xfrm>
            <a:off x="581191" y="4194928"/>
            <a:ext cx="5056037" cy="1013800"/>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Step 3: Voting and Prediction for new data point</a:t>
            </a:r>
          </a:p>
        </p:txBody>
      </p:sp>
      <p:pic>
        <p:nvPicPr>
          <p:cNvPr id="8" name="Picture 7">
            <a:extLst>
              <a:ext uri="{FF2B5EF4-FFF2-40B4-BE49-F238E27FC236}">
                <a16:creationId xmlns:a16="http://schemas.microsoft.com/office/drawing/2014/main" id="{ED4097B5-3415-4A55-9ADC-02B3F0EB4E8D}"/>
              </a:ext>
            </a:extLst>
          </p:cNvPr>
          <p:cNvPicPr/>
          <p:nvPr/>
        </p:nvPicPr>
        <p:blipFill rotWithShape="1">
          <a:blip r:embed="rId4" cstate="print">
            <a:extLst>
              <a:ext uri="{28A0092B-C50C-407E-A947-70E740481C1C}">
                <a14:useLocalDpi xmlns:a14="http://schemas.microsoft.com/office/drawing/2010/main" val="0"/>
              </a:ext>
            </a:extLst>
          </a:blip>
          <a:srcRect t="19580" b="35088"/>
          <a:stretch/>
        </p:blipFill>
        <p:spPr bwMode="auto">
          <a:xfrm>
            <a:off x="1764556" y="5004590"/>
            <a:ext cx="2344420" cy="1503045"/>
          </a:xfrm>
          <a:prstGeom prst="rect">
            <a:avLst/>
          </a:prstGeom>
          <a:ln>
            <a:noFill/>
          </a:ln>
          <a:extLst>
            <a:ext uri="{53640926-AAD7-44D8-BBD7-CCE9431645EC}">
              <a14:shadowObscured xmlns:a14="http://schemas.microsoft.com/office/drawing/2010/main"/>
            </a:ext>
          </a:extLst>
        </p:spPr>
      </p:pic>
      <p:sp>
        <p:nvSpPr>
          <p:cNvPr id="9" name="Content Placeholder 2">
            <a:extLst>
              <a:ext uri="{FF2B5EF4-FFF2-40B4-BE49-F238E27FC236}">
                <a16:creationId xmlns:a16="http://schemas.microsoft.com/office/drawing/2014/main" id="{43FA0C96-8B2B-4ADC-B536-101E267B2B17}"/>
              </a:ext>
            </a:extLst>
          </p:cNvPr>
          <p:cNvSpPr txBox="1">
            <a:spLocks/>
          </p:cNvSpPr>
          <p:nvPr/>
        </p:nvSpPr>
        <p:spPr>
          <a:xfrm>
            <a:off x="5888548" y="4194928"/>
            <a:ext cx="5451897" cy="1013800"/>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Step 4:  Predicting the Class of the new data point</a:t>
            </a:r>
          </a:p>
        </p:txBody>
      </p:sp>
      <p:pic>
        <p:nvPicPr>
          <p:cNvPr id="10" name="Picture 9">
            <a:extLst>
              <a:ext uri="{FF2B5EF4-FFF2-40B4-BE49-F238E27FC236}">
                <a16:creationId xmlns:a16="http://schemas.microsoft.com/office/drawing/2014/main" id="{AA398EE8-19C0-481F-901B-5383348C1B01}"/>
              </a:ext>
            </a:extLst>
          </p:cNvPr>
          <p:cNvPicPr/>
          <p:nvPr/>
        </p:nvPicPr>
        <p:blipFill rotWithShape="1">
          <a:blip r:embed="rId5" cstate="print">
            <a:extLst>
              <a:ext uri="{28A0092B-C50C-407E-A947-70E740481C1C}">
                <a14:useLocalDpi xmlns:a14="http://schemas.microsoft.com/office/drawing/2010/main" val="0"/>
              </a:ext>
            </a:extLst>
          </a:blip>
          <a:srcRect t="20129" b="35958"/>
          <a:stretch/>
        </p:blipFill>
        <p:spPr bwMode="auto">
          <a:xfrm>
            <a:off x="7229496" y="4995163"/>
            <a:ext cx="2477770" cy="1539240"/>
          </a:xfrm>
          <a:prstGeom prst="rect">
            <a:avLst/>
          </a:prstGeom>
          <a:ln>
            <a:noFill/>
          </a:ln>
          <a:extLst>
            <a:ext uri="{53640926-AAD7-44D8-BBD7-CCE9431645EC}">
              <a14:shadowObscured xmlns:a14="http://schemas.microsoft.com/office/drawing/2010/main"/>
            </a:ext>
          </a:extLst>
        </p:spPr>
      </p:pic>
      <p:sp>
        <p:nvSpPr>
          <p:cNvPr id="11" name="Content Placeholder 2">
            <a:extLst>
              <a:ext uri="{FF2B5EF4-FFF2-40B4-BE49-F238E27FC236}">
                <a16:creationId xmlns:a16="http://schemas.microsoft.com/office/drawing/2014/main" id="{7E15E2F9-9028-4D75-A9C0-5AA9298E21AA}"/>
              </a:ext>
            </a:extLst>
          </p:cNvPr>
          <p:cNvSpPr txBox="1">
            <a:spLocks/>
          </p:cNvSpPr>
          <p:nvPr/>
        </p:nvSpPr>
        <p:spPr>
          <a:xfrm>
            <a:off x="88236" y="4110972"/>
            <a:ext cx="5697060" cy="51706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sz="1200" dirty="0">
                <a:latin typeface="Times New Roman" panose="02020603050405020304" pitchFamily="18" charset="0"/>
                <a:cs typeface="Times New Roman" panose="02020603050405020304" pitchFamily="18" charset="0"/>
              </a:rPr>
              <a:t>Impact of value k on KNN classification</a:t>
            </a:r>
          </a:p>
        </p:txBody>
      </p:sp>
      <p:sp>
        <p:nvSpPr>
          <p:cNvPr id="12" name="Content Placeholder 2">
            <a:extLst>
              <a:ext uri="{FF2B5EF4-FFF2-40B4-BE49-F238E27FC236}">
                <a16:creationId xmlns:a16="http://schemas.microsoft.com/office/drawing/2014/main" id="{D7B77263-4DB5-4BE5-9C7E-4FB9065F098B}"/>
              </a:ext>
            </a:extLst>
          </p:cNvPr>
          <p:cNvSpPr txBox="1">
            <a:spLocks/>
          </p:cNvSpPr>
          <p:nvPr/>
        </p:nvSpPr>
        <p:spPr>
          <a:xfrm>
            <a:off x="5765966" y="4068109"/>
            <a:ext cx="5697060" cy="51706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sz="1200" dirty="0">
                <a:latin typeface="Times New Roman" panose="02020603050405020304" pitchFamily="18" charset="0"/>
                <a:cs typeface="Times New Roman" panose="02020603050405020304" pitchFamily="18" charset="0"/>
              </a:rPr>
              <a:t>Calculated distance for each data point</a:t>
            </a:r>
          </a:p>
        </p:txBody>
      </p:sp>
      <p:sp>
        <p:nvSpPr>
          <p:cNvPr id="14" name="Content Placeholder 2">
            <a:extLst>
              <a:ext uri="{FF2B5EF4-FFF2-40B4-BE49-F238E27FC236}">
                <a16:creationId xmlns:a16="http://schemas.microsoft.com/office/drawing/2014/main" id="{6E1508EF-0C6E-4DF9-80D6-98F2336BFC2B}"/>
              </a:ext>
            </a:extLst>
          </p:cNvPr>
          <p:cNvSpPr txBox="1">
            <a:spLocks/>
          </p:cNvSpPr>
          <p:nvPr/>
        </p:nvSpPr>
        <p:spPr>
          <a:xfrm>
            <a:off x="88236" y="6341858"/>
            <a:ext cx="5697060" cy="51706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sz="1200" dirty="0">
                <a:latin typeface="Times New Roman" panose="02020603050405020304" pitchFamily="18" charset="0"/>
                <a:cs typeface="Times New Roman" panose="02020603050405020304" pitchFamily="18" charset="0"/>
              </a:rPr>
              <a:t>Voting based on the distance calculated</a:t>
            </a:r>
          </a:p>
        </p:txBody>
      </p:sp>
      <p:sp>
        <p:nvSpPr>
          <p:cNvPr id="15" name="Content Placeholder 2">
            <a:extLst>
              <a:ext uri="{FF2B5EF4-FFF2-40B4-BE49-F238E27FC236}">
                <a16:creationId xmlns:a16="http://schemas.microsoft.com/office/drawing/2014/main" id="{A457BF78-4B1C-4288-A26D-11C0C951422A}"/>
              </a:ext>
            </a:extLst>
          </p:cNvPr>
          <p:cNvSpPr txBox="1">
            <a:spLocks/>
          </p:cNvSpPr>
          <p:nvPr/>
        </p:nvSpPr>
        <p:spPr>
          <a:xfrm>
            <a:off x="5638705" y="6340837"/>
            <a:ext cx="5697060" cy="51706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sz="1200" dirty="0">
                <a:latin typeface="Times New Roman" panose="02020603050405020304" pitchFamily="18" charset="0"/>
                <a:cs typeface="Times New Roman" panose="02020603050405020304" pitchFamily="18" charset="0"/>
              </a:rPr>
              <a:t>Assignment of class after majority voting</a:t>
            </a:r>
          </a:p>
        </p:txBody>
      </p:sp>
    </p:spTree>
    <p:extLst>
      <p:ext uri="{BB962C8B-B14F-4D97-AF65-F5344CB8AC3E}">
        <p14:creationId xmlns:p14="http://schemas.microsoft.com/office/powerpoint/2010/main" val="1508379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15108-4B31-4869-81E1-9C98DF595E3F}"/>
              </a:ext>
            </a:extLst>
          </p:cNvPr>
          <p:cNvSpPr>
            <a:spLocks noGrp="1"/>
          </p:cNvSpPr>
          <p:nvPr>
            <p:ph type="title"/>
          </p:nvPr>
        </p:nvSpPr>
        <p:spPr/>
        <p:txBody>
          <a:bodyPr/>
          <a:lstStyle/>
          <a:p>
            <a:r>
              <a:rPr lang="en-US" cap="none" dirty="0"/>
              <a:t>Results and Unit Test for Native KNN Classifier</a:t>
            </a:r>
          </a:p>
        </p:txBody>
      </p:sp>
      <p:pic>
        <p:nvPicPr>
          <p:cNvPr id="4" name="Content Placeholder 3">
            <a:extLst>
              <a:ext uri="{FF2B5EF4-FFF2-40B4-BE49-F238E27FC236}">
                <a16:creationId xmlns:a16="http://schemas.microsoft.com/office/drawing/2014/main" id="{CE95CA3E-73CE-413F-815A-560035528BAE}"/>
              </a:ext>
            </a:extLst>
          </p:cNvPr>
          <p:cNvPicPr>
            <a:picLocks noGrp="1"/>
          </p:cNvPicPr>
          <p:nvPr>
            <p:ph idx="1"/>
          </p:nvPr>
        </p:nvPicPr>
        <p:blipFill>
          <a:blip r:embed="rId2"/>
          <a:stretch>
            <a:fillRect/>
          </a:stretch>
        </p:blipFill>
        <p:spPr>
          <a:xfrm>
            <a:off x="581191" y="2869381"/>
            <a:ext cx="5084317" cy="2598165"/>
          </a:xfrm>
          <a:prstGeom prst="rect">
            <a:avLst/>
          </a:prstGeom>
        </p:spPr>
      </p:pic>
      <p:sp>
        <p:nvSpPr>
          <p:cNvPr id="5" name="Content Placeholder 2">
            <a:extLst>
              <a:ext uri="{FF2B5EF4-FFF2-40B4-BE49-F238E27FC236}">
                <a16:creationId xmlns:a16="http://schemas.microsoft.com/office/drawing/2014/main" id="{A36153C9-D529-40E0-ABE8-57141B4A1CB5}"/>
              </a:ext>
            </a:extLst>
          </p:cNvPr>
          <p:cNvSpPr txBox="1">
            <a:spLocks/>
          </p:cNvSpPr>
          <p:nvPr/>
        </p:nvSpPr>
        <p:spPr>
          <a:xfrm>
            <a:off x="0" y="5638776"/>
            <a:ext cx="5697060" cy="51706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fr-FR" sz="1200" dirty="0">
                <a:latin typeface="Times New Roman" panose="02020603050405020304" pitchFamily="18" charset="0"/>
                <a:cs typeface="Times New Roman" panose="02020603050405020304" pitchFamily="18" charset="0"/>
              </a:rPr>
              <a:t>Native KNN Classifier Output</a:t>
            </a:r>
            <a:endParaRPr lang="en-US" sz="12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1639BBA4-E3B6-4A9B-8BE6-9D070946A10F}"/>
              </a:ext>
            </a:extLst>
          </p:cNvPr>
          <p:cNvPicPr/>
          <p:nvPr/>
        </p:nvPicPr>
        <p:blipFill>
          <a:blip r:embed="rId3"/>
          <a:stretch>
            <a:fillRect/>
          </a:stretch>
        </p:blipFill>
        <p:spPr>
          <a:xfrm>
            <a:off x="6526491" y="2869381"/>
            <a:ext cx="5084317" cy="2598165"/>
          </a:xfrm>
          <a:prstGeom prst="rect">
            <a:avLst/>
          </a:prstGeom>
        </p:spPr>
      </p:pic>
      <p:sp>
        <p:nvSpPr>
          <p:cNvPr id="7" name="Content Placeholder 2">
            <a:extLst>
              <a:ext uri="{FF2B5EF4-FFF2-40B4-BE49-F238E27FC236}">
                <a16:creationId xmlns:a16="http://schemas.microsoft.com/office/drawing/2014/main" id="{EEC6DA80-E164-4524-85CC-D53162526ED3}"/>
              </a:ext>
            </a:extLst>
          </p:cNvPr>
          <p:cNvSpPr txBox="1">
            <a:spLocks/>
          </p:cNvSpPr>
          <p:nvPr/>
        </p:nvSpPr>
        <p:spPr>
          <a:xfrm>
            <a:off x="5913748" y="5638776"/>
            <a:ext cx="5697060" cy="51706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fr-FR" sz="1200" dirty="0">
                <a:latin typeface="Times New Roman" panose="02020603050405020304" pitchFamily="18" charset="0"/>
                <a:cs typeface="Times New Roman" panose="02020603050405020304" pitchFamily="18" charset="0"/>
              </a:rPr>
              <a:t>Unit Tests for Native KNN Classifier</a:t>
            </a:r>
            <a:endParaRPr lang="en-US" sz="1200" dirty="0">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9689C893-D868-49DB-9E6B-CF2FEAC37464}"/>
              </a:ext>
            </a:extLst>
          </p:cNvPr>
          <p:cNvSpPr txBox="1">
            <a:spLocks/>
          </p:cNvSpPr>
          <p:nvPr/>
        </p:nvSpPr>
        <p:spPr>
          <a:xfrm>
            <a:off x="485941" y="1887186"/>
            <a:ext cx="11029615" cy="939776"/>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Font typeface="Wingdings 2" panose="05020102010507070707" pitchFamily="18" charset="2"/>
              <a:buNone/>
            </a:pPr>
            <a:r>
              <a:rPr lang="en-US" sz="1400" dirty="0">
                <a:latin typeface="Times New Roman" panose="02020603050405020304" pitchFamily="18" charset="0"/>
                <a:cs typeface="Times New Roman" panose="02020603050405020304" pitchFamily="18" charset="0"/>
              </a:rPr>
              <a:t>The model takes two dimensional data points with three different classes and classifies the new data point using the KNN classifier. </a:t>
            </a:r>
          </a:p>
        </p:txBody>
      </p:sp>
    </p:spTree>
    <p:extLst>
      <p:ext uri="{BB962C8B-B14F-4D97-AF65-F5344CB8AC3E}">
        <p14:creationId xmlns:p14="http://schemas.microsoft.com/office/powerpoint/2010/main" val="1619731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320B9-A639-4D4E-ADA8-9975E73AC0FC}"/>
              </a:ext>
            </a:extLst>
          </p:cNvPr>
          <p:cNvSpPr>
            <a:spLocks noGrp="1"/>
          </p:cNvSpPr>
          <p:nvPr>
            <p:ph type="title"/>
          </p:nvPr>
        </p:nvSpPr>
        <p:spPr/>
        <p:txBody>
          <a:bodyPr/>
          <a:lstStyle/>
          <a:p>
            <a:r>
              <a:rPr lang="en-US" cap="none" dirty="0"/>
              <a:t>Integration of KNN with Neocortex API</a:t>
            </a:r>
          </a:p>
        </p:txBody>
      </p:sp>
      <p:sp>
        <p:nvSpPr>
          <p:cNvPr id="3" name="Content Placeholder 2">
            <a:extLst>
              <a:ext uri="{FF2B5EF4-FFF2-40B4-BE49-F238E27FC236}">
                <a16:creationId xmlns:a16="http://schemas.microsoft.com/office/drawing/2014/main" id="{968341BC-BC08-4D61-A253-15B0660A603D}"/>
              </a:ext>
            </a:extLst>
          </p:cNvPr>
          <p:cNvSpPr>
            <a:spLocks noGrp="1"/>
          </p:cNvSpPr>
          <p:nvPr>
            <p:ph idx="1"/>
          </p:nvPr>
        </p:nvSpPr>
        <p:spPr>
          <a:xfrm>
            <a:off x="581191" y="1948226"/>
            <a:ext cx="11029615" cy="937849"/>
          </a:xfrm>
        </p:spPr>
        <p:txBody>
          <a:bodyPr>
            <a:normAutofit/>
          </a:bodyPr>
          <a:lstStyle/>
          <a:p>
            <a:pPr marL="0" indent="0">
              <a:buNone/>
            </a:pPr>
            <a:r>
              <a:rPr lang="en-US" sz="1400" dirty="0">
                <a:latin typeface="Times New Roman" panose="02020603050405020304" pitchFamily="18" charset="0"/>
                <a:cs typeface="Times New Roman" panose="02020603050405020304" pitchFamily="18" charset="0"/>
              </a:rPr>
              <a:t>A comprehensive framework for sequence learning and classification incorporates an encoder, Spatial Pooler, Temporal Memory, and K-nearest neighbor (KNN) classifier. </a:t>
            </a:r>
          </a:p>
        </p:txBody>
      </p:sp>
      <p:pic>
        <p:nvPicPr>
          <p:cNvPr id="4" name="Picture 3">
            <a:extLst>
              <a:ext uri="{FF2B5EF4-FFF2-40B4-BE49-F238E27FC236}">
                <a16:creationId xmlns:a16="http://schemas.microsoft.com/office/drawing/2014/main" id="{81F1D577-290C-4EDF-9CE0-3B145546E3D8}"/>
              </a:ext>
            </a:extLst>
          </p:cNvPr>
          <p:cNvPicPr/>
          <p:nvPr/>
        </p:nvPicPr>
        <p:blipFill rotWithShape="1">
          <a:blip r:embed="rId2" cstate="print">
            <a:extLst>
              <a:ext uri="{28A0092B-C50C-407E-A947-70E740481C1C}">
                <a14:useLocalDpi xmlns:a14="http://schemas.microsoft.com/office/drawing/2010/main" val="0"/>
              </a:ext>
            </a:extLst>
          </a:blip>
          <a:srcRect t="13545" b="53058"/>
          <a:stretch/>
        </p:blipFill>
        <p:spPr bwMode="auto">
          <a:xfrm>
            <a:off x="2628399" y="2716982"/>
            <a:ext cx="6935198" cy="3275865"/>
          </a:xfrm>
          <a:prstGeom prst="rect">
            <a:avLst/>
          </a:prstGeom>
          <a:ln>
            <a:noFill/>
          </a:ln>
          <a:extLst>
            <a:ext uri="{53640926-AAD7-44D8-BBD7-CCE9431645EC}">
              <a14:shadowObscured xmlns:a14="http://schemas.microsoft.com/office/drawing/2010/main"/>
            </a:ext>
          </a:extLst>
        </p:spPr>
      </p:pic>
      <p:sp>
        <p:nvSpPr>
          <p:cNvPr id="5" name="Content Placeholder 2">
            <a:extLst>
              <a:ext uri="{FF2B5EF4-FFF2-40B4-BE49-F238E27FC236}">
                <a16:creationId xmlns:a16="http://schemas.microsoft.com/office/drawing/2014/main" id="{B08F994A-B18C-41DD-AB43-B93C63467C61}"/>
              </a:ext>
            </a:extLst>
          </p:cNvPr>
          <p:cNvSpPr txBox="1">
            <a:spLocks/>
          </p:cNvSpPr>
          <p:nvPr/>
        </p:nvSpPr>
        <p:spPr>
          <a:xfrm>
            <a:off x="3247468" y="5808458"/>
            <a:ext cx="5697060" cy="51706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sz="1200" dirty="0">
                <a:latin typeface="Times New Roman" panose="02020603050405020304" pitchFamily="18" charset="0"/>
                <a:cs typeface="Times New Roman" panose="02020603050405020304" pitchFamily="18" charset="0"/>
              </a:rPr>
              <a:t>KNN classifier integration with Neocortex API</a:t>
            </a:r>
          </a:p>
        </p:txBody>
      </p:sp>
    </p:spTree>
    <p:extLst>
      <p:ext uri="{BB962C8B-B14F-4D97-AF65-F5344CB8AC3E}">
        <p14:creationId xmlns:p14="http://schemas.microsoft.com/office/powerpoint/2010/main" val="2397486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A7045-AE31-4ACB-A185-EDE605A97A12}"/>
              </a:ext>
            </a:extLst>
          </p:cNvPr>
          <p:cNvSpPr>
            <a:spLocks noGrp="1"/>
          </p:cNvSpPr>
          <p:nvPr>
            <p:ph type="title"/>
          </p:nvPr>
        </p:nvSpPr>
        <p:spPr/>
        <p:txBody>
          <a:bodyPr/>
          <a:lstStyle/>
          <a:p>
            <a:r>
              <a:rPr lang="en-US" cap="none" dirty="0"/>
              <a:t>Results and Unit Test for KNN integrated with Neocortex API</a:t>
            </a:r>
            <a:endParaRPr lang="en-US" dirty="0"/>
          </a:p>
        </p:txBody>
      </p:sp>
      <p:pic>
        <p:nvPicPr>
          <p:cNvPr id="4" name="Content Placeholder 3">
            <a:extLst>
              <a:ext uri="{FF2B5EF4-FFF2-40B4-BE49-F238E27FC236}">
                <a16:creationId xmlns:a16="http://schemas.microsoft.com/office/drawing/2014/main" id="{138E262E-2BED-42D6-BEF9-BFE8261D5A28}"/>
              </a:ext>
            </a:extLst>
          </p:cNvPr>
          <p:cNvPicPr>
            <a:picLocks noGrp="1"/>
          </p:cNvPicPr>
          <p:nvPr>
            <p:ph idx="1"/>
          </p:nvPr>
        </p:nvPicPr>
        <p:blipFill>
          <a:blip r:embed="rId2"/>
          <a:stretch>
            <a:fillRect/>
          </a:stretch>
        </p:blipFill>
        <p:spPr>
          <a:xfrm>
            <a:off x="1295594" y="1992689"/>
            <a:ext cx="3870294" cy="4021611"/>
          </a:xfrm>
          <a:prstGeom prst="rect">
            <a:avLst/>
          </a:prstGeom>
        </p:spPr>
      </p:pic>
      <p:sp>
        <p:nvSpPr>
          <p:cNvPr id="6" name="Content Placeholder 2">
            <a:extLst>
              <a:ext uri="{FF2B5EF4-FFF2-40B4-BE49-F238E27FC236}">
                <a16:creationId xmlns:a16="http://schemas.microsoft.com/office/drawing/2014/main" id="{31C5DCB7-6FFF-4ECB-B7D0-E94B5A89F6C5}"/>
              </a:ext>
            </a:extLst>
          </p:cNvPr>
          <p:cNvSpPr txBox="1">
            <a:spLocks/>
          </p:cNvSpPr>
          <p:nvPr/>
        </p:nvSpPr>
        <p:spPr>
          <a:xfrm>
            <a:off x="-215901" y="6014300"/>
            <a:ext cx="5697060" cy="51706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sz="1200" dirty="0">
                <a:latin typeface="Times New Roman" panose="02020603050405020304" pitchFamily="18" charset="0"/>
                <a:cs typeface="Times New Roman" panose="02020603050405020304" pitchFamily="18" charset="0"/>
              </a:rPr>
              <a:t>KNN classifier integration with Neocortex API</a:t>
            </a:r>
          </a:p>
        </p:txBody>
      </p:sp>
      <p:pic>
        <p:nvPicPr>
          <p:cNvPr id="7" name="Picture 6">
            <a:extLst>
              <a:ext uri="{FF2B5EF4-FFF2-40B4-BE49-F238E27FC236}">
                <a16:creationId xmlns:a16="http://schemas.microsoft.com/office/drawing/2014/main" id="{745CB574-1445-474F-BB72-984478145B5A}"/>
              </a:ext>
            </a:extLst>
          </p:cNvPr>
          <p:cNvPicPr/>
          <p:nvPr/>
        </p:nvPicPr>
        <p:blipFill>
          <a:blip r:embed="rId3"/>
          <a:stretch>
            <a:fillRect/>
          </a:stretch>
        </p:blipFill>
        <p:spPr>
          <a:xfrm>
            <a:off x="5264864" y="2891530"/>
            <a:ext cx="6129649" cy="3122770"/>
          </a:xfrm>
          <a:prstGeom prst="rect">
            <a:avLst/>
          </a:prstGeom>
        </p:spPr>
      </p:pic>
      <p:sp>
        <p:nvSpPr>
          <p:cNvPr id="8" name="Content Placeholder 2">
            <a:extLst>
              <a:ext uri="{FF2B5EF4-FFF2-40B4-BE49-F238E27FC236}">
                <a16:creationId xmlns:a16="http://schemas.microsoft.com/office/drawing/2014/main" id="{B0910CB2-82B8-4E62-884F-C9EDD1A727D3}"/>
              </a:ext>
            </a:extLst>
          </p:cNvPr>
          <p:cNvSpPr txBox="1">
            <a:spLocks/>
          </p:cNvSpPr>
          <p:nvPr/>
        </p:nvSpPr>
        <p:spPr>
          <a:xfrm>
            <a:off x="5697453" y="6014300"/>
            <a:ext cx="5697060" cy="51706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sz="1200" dirty="0">
                <a:latin typeface="Times New Roman" panose="02020603050405020304" pitchFamily="18" charset="0"/>
                <a:cs typeface="Times New Roman" panose="02020603050405020304" pitchFamily="18" charset="0"/>
              </a:rPr>
              <a:t>Unit tests for KNN classifier with Neocortex API</a:t>
            </a:r>
          </a:p>
        </p:txBody>
      </p:sp>
    </p:spTree>
    <p:extLst>
      <p:ext uri="{BB962C8B-B14F-4D97-AF65-F5344CB8AC3E}">
        <p14:creationId xmlns:p14="http://schemas.microsoft.com/office/powerpoint/2010/main" val="3830162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320B9-A639-4D4E-ADA8-9975E73AC0FC}"/>
              </a:ext>
            </a:extLst>
          </p:cNvPr>
          <p:cNvSpPr>
            <a:spLocks noGrp="1"/>
          </p:cNvSpPr>
          <p:nvPr>
            <p:ph type="title"/>
          </p:nvPr>
        </p:nvSpPr>
        <p:spPr/>
        <p:txBody>
          <a:bodyPr/>
          <a:lstStyle/>
          <a:p>
            <a:r>
              <a:rPr lang="en-US" cap="none" dirty="0"/>
              <a:t>KNN classifier with Spatial Pooler generated SDRs</a:t>
            </a:r>
          </a:p>
        </p:txBody>
      </p:sp>
      <p:sp>
        <p:nvSpPr>
          <p:cNvPr id="3" name="Content Placeholder 2">
            <a:extLst>
              <a:ext uri="{FF2B5EF4-FFF2-40B4-BE49-F238E27FC236}">
                <a16:creationId xmlns:a16="http://schemas.microsoft.com/office/drawing/2014/main" id="{968341BC-BC08-4D61-A253-15B0660A603D}"/>
              </a:ext>
            </a:extLst>
          </p:cNvPr>
          <p:cNvSpPr>
            <a:spLocks noGrp="1"/>
          </p:cNvSpPr>
          <p:nvPr>
            <p:ph idx="1"/>
          </p:nvPr>
        </p:nvSpPr>
        <p:spPr>
          <a:xfrm>
            <a:off x="581192" y="1990725"/>
            <a:ext cx="5771483" cy="3714749"/>
          </a:xfrm>
        </p:spPr>
        <p:txBody>
          <a:bodyPr>
            <a:normAutofit/>
          </a:bodyPr>
          <a:lstStyle/>
          <a:p>
            <a:pPr algn="just">
              <a:buFont typeface="Courier New" panose="02070309020205020404" pitchFamily="49" charset="0"/>
              <a:buChar char="o"/>
            </a:pPr>
            <a:r>
              <a:rPr lang="en-US" sz="1200" dirty="0">
                <a:latin typeface="Times New Roman" panose="02020603050405020304" pitchFamily="18" charset="0"/>
                <a:cs typeface="Times New Roman" panose="02020603050405020304" pitchFamily="18" charset="0"/>
              </a:rPr>
              <a:t>From the Spatial Pooler Learning Experiment, the dataset for SDRs is obtained and split into 80% and 20% for training and testing respectively.</a:t>
            </a:r>
          </a:p>
          <a:p>
            <a:pPr algn="just">
              <a:buFont typeface="Courier New" panose="02070309020205020404" pitchFamily="49" charset="0"/>
              <a:buChar char="o"/>
            </a:pPr>
            <a:r>
              <a:rPr lang="en-US" sz="1200" dirty="0">
                <a:latin typeface="Times New Roman" panose="02020603050405020304" pitchFamily="18" charset="0"/>
                <a:ea typeface="宋体" panose="02010600030101010101" pitchFamily="2" charset="-122"/>
                <a:cs typeface="Times New Roman" panose="02020603050405020304" pitchFamily="18" charset="0"/>
              </a:rPr>
              <a:t>5-</a:t>
            </a:r>
            <a:r>
              <a:rPr lang="en-US" sz="1200" dirty="0">
                <a:effectLst/>
                <a:latin typeface="Times New Roman" panose="02020603050405020304" pitchFamily="18" charset="0"/>
                <a:ea typeface="宋体" panose="02010600030101010101" pitchFamily="2" charset="-122"/>
                <a:cs typeface="Times New Roman" panose="02020603050405020304" pitchFamily="18" charset="0"/>
              </a:rPr>
              <a:t>fold cross validation is used to train a KNN classifier using the training data and evaluates its accuracy on the testing data to evaluate how it behaves on different folds of training and testing datasets.</a:t>
            </a:r>
          </a:p>
          <a:p>
            <a:pPr algn="just">
              <a:buFont typeface="Courier New" panose="02070309020205020404" pitchFamily="49" charset="0"/>
              <a:buChar char="o"/>
            </a:pPr>
            <a:r>
              <a:rPr lang="en-US" sz="1200" dirty="0">
                <a:effectLst/>
                <a:latin typeface="Times New Roman" panose="02020603050405020304" pitchFamily="18" charset="0"/>
                <a:ea typeface="宋体" panose="02010600030101010101" pitchFamily="2" charset="-122"/>
              </a:rPr>
              <a:t>The results obtained from the 5-fold cross-validation revealed a classification accuracy of 90%. This high accuracy level indicates the model's ability to make accurate predictions on unseen data instances across the different folds of the cross-validation process. </a:t>
            </a:r>
          </a:p>
          <a:p>
            <a:pPr algn="just">
              <a:buFont typeface="Courier New" panose="02070309020205020404" pitchFamily="49" charset="0"/>
              <a:buChar char="o"/>
            </a:pPr>
            <a:r>
              <a:rPr lang="en-US" sz="1200" dirty="0">
                <a:effectLst/>
                <a:latin typeface="Times New Roman" panose="02020603050405020304" pitchFamily="18" charset="0"/>
                <a:ea typeface="宋体" panose="02010600030101010101" pitchFamily="2" charset="-122"/>
              </a:rPr>
              <a:t>The KNN classifier, after being trained on 80% of the dataset, is able to accurately predict the output of a new data point with 100% accuracy when value of k is 3 and wit 85% accuracy when the value of k is set to 6. </a:t>
            </a:r>
            <a:endParaRPr lang="en-US" sz="12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Content Placeholder 2">
            <a:extLst>
              <a:ext uri="{FF2B5EF4-FFF2-40B4-BE49-F238E27FC236}">
                <a16:creationId xmlns:a16="http://schemas.microsoft.com/office/drawing/2014/main" id="{B08F994A-B18C-41DD-AB43-B93C63467C61}"/>
              </a:ext>
            </a:extLst>
          </p:cNvPr>
          <p:cNvSpPr txBox="1">
            <a:spLocks/>
          </p:cNvSpPr>
          <p:nvPr/>
        </p:nvSpPr>
        <p:spPr>
          <a:xfrm>
            <a:off x="6186727" y="5705474"/>
            <a:ext cx="5697060" cy="51706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sz="1200" dirty="0">
                <a:effectLst/>
                <a:latin typeface="Times New Roman" panose="02020603050405020304" pitchFamily="18" charset="0"/>
                <a:ea typeface="宋体" panose="02010600030101010101" pitchFamily="2" charset="-122"/>
              </a:rPr>
              <a:t>Process diagram for KNN classification with SP generated SDRs</a:t>
            </a:r>
            <a:endParaRPr lang="en-US" sz="1200" dirty="0"/>
          </a:p>
        </p:txBody>
      </p:sp>
      <p:pic>
        <p:nvPicPr>
          <p:cNvPr id="6" name="Picture 5">
            <a:extLst>
              <a:ext uri="{FF2B5EF4-FFF2-40B4-BE49-F238E27FC236}">
                <a16:creationId xmlns:a16="http://schemas.microsoft.com/office/drawing/2014/main" id="{10FFA7BD-1ABA-A7F0-0584-29098904E98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731" b="12714"/>
          <a:stretch/>
        </p:blipFill>
        <p:spPr bwMode="auto">
          <a:xfrm>
            <a:off x="7647465" y="2233294"/>
            <a:ext cx="3080385" cy="347218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74600907"/>
      </p:ext>
    </p:extLst>
  </p:cSld>
  <p:clrMapOvr>
    <a:masterClrMapping/>
  </p:clrMapOvr>
</p:sld>
</file>

<file path=ppt/theme/theme1.xml><?xml version="1.0" encoding="utf-8"?>
<a:theme xmlns:a="http://schemas.openxmlformats.org/drawingml/2006/main" name="Custom">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potx" id="{08D75CB0-AD9B-4834-8559-901094BB0ABE}" vid="{3B3EDB20-B381-4B6C-99AC-7C5CDA2B40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42D3C2F-55A5-48C0-9D5A-95C7FF0389D0}">
  <ds:schemaRefs>
    <ds:schemaRef ds:uri="http://schemas.microsoft.com/sharepoint/v3/contenttype/forms"/>
  </ds:schemaRefs>
</ds:datastoreItem>
</file>

<file path=customXml/itemProps2.xml><?xml version="1.0" encoding="utf-8"?>
<ds:datastoreItem xmlns:ds="http://schemas.openxmlformats.org/officeDocument/2006/customXml" ds:itemID="{3791575F-4C21-47C4-8D13-EB9BE66B536F}">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792209EB-3212-4116-B574-D1F56C7C49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 design</Template>
  <TotalTime>3692</TotalTime>
  <Words>945</Words>
  <Application>Microsoft Office PowerPoint</Application>
  <PresentationFormat>Widescreen</PresentationFormat>
  <Paragraphs>86</Paragraphs>
  <Slides>14</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Adobe Fan Heiti Std B</vt:lpstr>
      <vt:lpstr>Adobe Heiti Std R</vt:lpstr>
      <vt:lpstr>Calibri</vt:lpstr>
      <vt:lpstr>Cambria Math</vt:lpstr>
      <vt:lpstr>Courier New</vt:lpstr>
      <vt:lpstr>Gill Sans MT</vt:lpstr>
      <vt:lpstr>Times New Roman</vt:lpstr>
      <vt:lpstr>Wingdings 2</vt:lpstr>
      <vt:lpstr>Custom</vt:lpstr>
      <vt:lpstr>Title: Implement the KNN Classifier</vt:lpstr>
      <vt:lpstr>Table of Content:</vt:lpstr>
      <vt:lpstr>Introduction to KNN Classifier</vt:lpstr>
      <vt:lpstr>Important Parameters in KNN Classifier</vt:lpstr>
      <vt:lpstr>KNN Classifier Working Principle</vt:lpstr>
      <vt:lpstr>Results and Unit Test for Native KNN Classifier</vt:lpstr>
      <vt:lpstr>Integration of KNN with Neocortex API</vt:lpstr>
      <vt:lpstr>Results and Unit Test for KNN integrated with Neocortex API</vt:lpstr>
      <vt:lpstr>KNN classifier with Spatial Pooler generated SDRs</vt:lpstr>
      <vt:lpstr>KNN Classifier with Spatial Pooler generated SDRs</vt:lpstr>
      <vt:lpstr>KNN Classifier with Spatial Pooler generated SDRs</vt:lpstr>
      <vt:lpstr>KNN Classifier with Spatial Pooler generated SDRs - Unit Testing</vt:lpstr>
      <vt:lpstr>Conclusions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design</dc:title>
  <dc:creator>Kashif Hussain</dc:creator>
  <cp:lastModifiedBy>Kashif Hussain</cp:lastModifiedBy>
  <cp:revision>35</cp:revision>
  <dcterms:created xsi:type="dcterms:W3CDTF">2024-03-30T14:12:02Z</dcterms:created>
  <dcterms:modified xsi:type="dcterms:W3CDTF">2024-04-07T10:16:53Z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